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5"/>
  </p:notesMasterIdLst>
  <p:sldIdLst>
    <p:sldId id="256" r:id="rId2"/>
    <p:sldId id="258" r:id="rId3"/>
    <p:sldId id="297" r:id="rId4"/>
    <p:sldId id="261" r:id="rId5"/>
    <p:sldId id="298" r:id="rId6"/>
    <p:sldId id="299" r:id="rId7"/>
    <p:sldId id="276" r:id="rId8"/>
    <p:sldId id="264" r:id="rId9"/>
    <p:sldId id="300" r:id="rId10"/>
    <p:sldId id="259" r:id="rId11"/>
    <p:sldId id="301" r:id="rId12"/>
    <p:sldId id="302" r:id="rId13"/>
    <p:sldId id="278" r:id="rId14"/>
  </p:sldIdLst>
  <p:sldSz cx="9144000" cy="5143500" type="screen16x9"/>
  <p:notesSz cx="6858000" cy="9144000"/>
  <p:embeddedFontLst>
    <p:embeddedFont>
      <p:font typeface="Advent Pro Light" panose="020B0604020202020204" charset="0"/>
      <p:regular r:id="rId16"/>
      <p:bold r:id="rId17"/>
    </p:embeddedFont>
    <p:embeddedFont>
      <p:font typeface="Anton" panose="020B0604020202020204" charset="0"/>
      <p:regular r:id="rId18"/>
    </p:embeddedFont>
    <p:embeddedFont>
      <p:font typeface="Fira Sans Condensed" panose="020B0604020202020204" charset="0"/>
      <p:regular r:id="rId19"/>
      <p:bold r:id="rId20"/>
      <p:italic r:id="rId21"/>
      <p:boldItalic r:id="rId22"/>
    </p:embeddedFont>
    <p:embeddedFont>
      <p:font typeface="Fira Sans Condensed Light" panose="020B0604020202020204" charset="0"/>
      <p:regular r:id="rId23"/>
      <p:bold r:id="rId24"/>
      <p:italic r:id="rId25"/>
      <p:boldItalic r:id="rId26"/>
    </p:embeddedFont>
    <p:embeddedFont>
      <p:font typeface="Josefin Slab" panose="020B0604020202020204" charset="0"/>
      <p:regular r:id="rId27"/>
      <p:bold r:id="rId28"/>
      <p:italic r:id="rId29"/>
      <p:boldItalic r:id="rId30"/>
    </p:embeddedFont>
    <p:embeddedFont>
      <p:font typeface="Rajdhani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0C5F2A-92F2-4502-9FC7-DD502BFCFE79}">
  <a:tblStyle styleId="{590C5F2A-92F2-4502-9FC7-DD502BFCFE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534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660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65abef0139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65abef0139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1740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098bb5640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098bb5640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074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072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176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7" r:id="rId6"/>
    <p:sldLayoutId id="2147483659" r:id="rId7"/>
    <p:sldLayoutId id="2147483660" r:id="rId8"/>
    <p:sldLayoutId id="2147483662" r:id="rId9"/>
    <p:sldLayoutId id="2147483665" r:id="rId10"/>
    <p:sldLayoutId id="2147483666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20000" y="1402587"/>
            <a:ext cx="3017693" cy="11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iRate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2944327"/>
            <a:ext cx="3384900" cy="55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Sistemas de información de gestión y Business Intelligence</a:t>
            </a:r>
            <a:endParaRPr sz="1600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3;p24">
            <a:extLst>
              <a:ext uri="{FF2B5EF4-FFF2-40B4-BE49-F238E27FC236}">
                <a16:creationId xmlns:a16="http://schemas.microsoft.com/office/drawing/2014/main" id="{51FA4673-A761-4E61-B225-255AEB0C90AD}"/>
              </a:ext>
            </a:extLst>
          </p:cNvPr>
          <p:cNvSpPr txBox="1">
            <a:spLocks/>
          </p:cNvSpPr>
          <p:nvPr/>
        </p:nvSpPr>
        <p:spPr>
          <a:xfrm>
            <a:off x="720000" y="3837922"/>
            <a:ext cx="3384900" cy="55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s-ES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Álvaro González Jiménez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721;p43">
            <a:extLst>
              <a:ext uri="{FF2B5EF4-FFF2-40B4-BE49-F238E27FC236}">
                <a16:creationId xmlns:a16="http://schemas.microsoft.com/office/drawing/2014/main" id="{19F77D77-4550-4E51-8C30-D8D2000F32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ANÁLISIS CRÍTICO</a:t>
            </a:r>
            <a:endParaRPr sz="3000" dirty="0"/>
          </a:p>
        </p:txBody>
      </p:sp>
      <p:sp>
        <p:nvSpPr>
          <p:cNvPr id="10" name="Google Shape;709;p41">
            <a:extLst>
              <a:ext uri="{FF2B5EF4-FFF2-40B4-BE49-F238E27FC236}">
                <a16:creationId xmlns:a16="http://schemas.microsoft.com/office/drawing/2014/main" id="{9AAD32DC-F77A-4AD6-B2E6-24ECBAB6EC19}"/>
              </a:ext>
            </a:extLst>
          </p:cNvPr>
          <p:cNvSpPr/>
          <p:nvPr/>
        </p:nvSpPr>
        <p:spPr>
          <a:xfrm>
            <a:off x="1204350" y="1791800"/>
            <a:ext cx="855900" cy="855900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713;p41">
            <a:extLst>
              <a:ext uri="{FF2B5EF4-FFF2-40B4-BE49-F238E27FC236}">
                <a16:creationId xmlns:a16="http://schemas.microsoft.com/office/drawing/2014/main" id="{ED2FAD0D-0F8E-4AB4-AA70-59A48BA4077B}"/>
              </a:ext>
            </a:extLst>
          </p:cNvPr>
          <p:cNvCxnSpPr/>
          <p:nvPr/>
        </p:nvCxnSpPr>
        <p:spPr>
          <a:xfrm>
            <a:off x="1632300" y="2647700"/>
            <a:ext cx="0" cy="535200"/>
          </a:xfrm>
          <a:prstGeom prst="straightConnector1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15" name="Google Shape;714;p41">
            <a:extLst>
              <a:ext uri="{FF2B5EF4-FFF2-40B4-BE49-F238E27FC236}">
                <a16:creationId xmlns:a16="http://schemas.microsoft.com/office/drawing/2014/main" id="{AC4F0AFB-996A-48BA-B233-0FF806F0BCA9}"/>
              </a:ext>
            </a:extLst>
          </p:cNvPr>
          <p:cNvCxnSpPr/>
          <p:nvPr/>
        </p:nvCxnSpPr>
        <p:spPr>
          <a:xfrm>
            <a:off x="3592130" y="2647700"/>
            <a:ext cx="0" cy="535200"/>
          </a:xfrm>
          <a:prstGeom prst="straightConnector1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16" name="Google Shape;715;p41">
            <a:extLst>
              <a:ext uri="{FF2B5EF4-FFF2-40B4-BE49-F238E27FC236}">
                <a16:creationId xmlns:a16="http://schemas.microsoft.com/office/drawing/2014/main" id="{CB20596B-F8F9-44F6-A4BC-6BD03619C78D}"/>
              </a:ext>
            </a:extLst>
          </p:cNvPr>
          <p:cNvCxnSpPr/>
          <p:nvPr/>
        </p:nvCxnSpPr>
        <p:spPr>
          <a:xfrm>
            <a:off x="5551959" y="2647700"/>
            <a:ext cx="0" cy="535200"/>
          </a:xfrm>
          <a:prstGeom prst="straightConnector1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17" name="Google Shape;716;p41">
            <a:extLst>
              <a:ext uri="{FF2B5EF4-FFF2-40B4-BE49-F238E27FC236}">
                <a16:creationId xmlns:a16="http://schemas.microsoft.com/office/drawing/2014/main" id="{AF2171A5-B723-4B31-BECA-85CE60A11A6A}"/>
              </a:ext>
            </a:extLst>
          </p:cNvPr>
          <p:cNvCxnSpPr/>
          <p:nvPr/>
        </p:nvCxnSpPr>
        <p:spPr>
          <a:xfrm>
            <a:off x="7511789" y="2647700"/>
            <a:ext cx="0" cy="535200"/>
          </a:xfrm>
          <a:prstGeom prst="straightConnector1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sp>
        <p:nvSpPr>
          <p:cNvPr id="18" name="Google Shape;710;p41">
            <a:extLst>
              <a:ext uri="{FF2B5EF4-FFF2-40B4-BE49-F238E27FC236}">
                <a16:creationId xmlns:a16="http://schemas.microsoft.com/office/drawing/2014/main" id="{F5903867-0566-4056-A5D1-BF9958026C84}"/>
              </a:ext>
            </a:extLst>
          </p:cNvPr>
          <p:cNvSpPr/>
          <p:nvPr/>
        </p:nvSpPr>
        <p:spPr>
          <a:xfrm>
            <a:off x="3164180" y="1791800"/>
            <a:ext cx="855900" cy="855900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11;p41">
            <a:extLst>
              <a:ext uri="{FF2B5EF4-FFF2-40B4-BE49-F238E27FC236}">
                <a16:creationId xmlns:a16="http://schemas.microsoft.com/office/drawing/2014/main" id="{290F5354-D3CD-4FBE-A168-6D47B054270D}"/>
              </a:ext>
            </a:extLst>
          </p:cNvPr>
          <p:cNvSpPr/>
          <p:nvPr/>
        </p:nvSpPr>
        <p:spPr>
          <a:xfrm>
            <a:off x="5124009" y="1791800"/>
            <a:ext cx="855900" cy="855900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12;p41">
            <a:extLst>
              <a:ext uri="{FF2B5EF4-FFF2-40B4-BE49-F238E27FC236}">
                <a16:creationId xmlns:a16="http://schemas.microsoft.com/office/drawing/2014/main" id="{CAECB8F3-C287-42DC-AA39-35BC7A39D3C5}"/>
              </a:ext>
            </a:extLst>
          </p:cNvPr>
          <p:cNvSpPr/>
          <p:nvPr/>
        </p:nvSpPr>
        <p:spPr>
          <a:xfrm>
            <a:off x="7083839" y="1791800"/>
            <a:ext cx="855900" cy="855900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704;p41">
            <a:extLst>
              <a:ext uri="{FF2B5EF4-FFF2-40B4-BE49-F238E27FC236}">
                <a16:creationId xmlns:a16="http://schemas.microsoft.com/office/drawing/2014/main" id="{A728599A-656E-47FB-A164-7DEAB0160B04}"/>
              </a:ext>
            </a:extLst>
          </p:cNvPr>
          <p:cNvSpPr txBox="1">
            <a:spLocks/>
          </p:cNvSpPr>
          <p:nvPr/>
        </p:nvSpPr>
        <p:spPr>
          <a:xfrm>
            <a:off x="720000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5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D</a:t>
            </a:r>
          </a:p>
        </p:txBody>
      </p:sp>
      <p:sp>
        <p:nvSpPr>
          <p:cNvPr id="23" name="Google Shape;705;p41">
            <a:extLst>
              <a:ext uri="{FF2B5EF4-FFF2-40B4-BE49-F238E27FC236}">
                <a16:creationId xmlns:a16="http://schemas.microsoft.com/office/drawing/2014/main" id="{845B758E-5D3C-4BE9-BB56-DFF808E3B05B}"/>
              </a:ext>
            </a:extLst>
          </p:cNvPr>
          <p:cNvSpPr txBox="1">
            <a:spLocks/>
          </p:cNvSpPr>
          <p:nvPr/>
        </p:nvSpPr>
        <p:spPr>
          <a:xfrm>
            <a:off x="2679830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5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A</a:t>
            </a:r>
          </a:p>
        </p:txBody>
      </p:sp>
      <p:sp>
        <p:nvSpPr>
          <p:cNvPr id="24" name="Google Shape;706;p41">
            <a:extLst>
              <a:ext uri="{FF2B5EF4-FFF2-40B4-BE49-F238E27FC236}">
                <a16:creationId xmlns:a16="http://schemas.microsoft.com/office/drawing/2014/main" id="{E43AF92C-0F33-42E6-9A08-4A7AC331B0B7}"/>
              </a:ext>
            </a:extLst>
          </p:cNvPr>
          <p:cNvSpPr txBox="1">
            <a:spLocks/>
          </p:cNvSpPr>
          <p:nvPr/>
        </p:nvSpPr>
        <p:spPr>
          <a:xfrm>
            <a:off x="4639659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5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F</a:t>
            </a:r>
          </a:p>
        </p:txBody>
      </p:sp>
      <p:sp>
        <p:nvSpPr>
          <p:cNvPr id="25" name="Google Shape;707;p41">
            <a:extLst>
              <a:ext uri="{FF2B5EF4-FFF2-40B4-BE49-F238E27FC236}">
                <a16:creationId xmlns:a16="http://schemas.microsoft.com/office/drawing/2014/main" id="{F1165A69-489B-4FE5-95BE-DB38B9C190DC}"/>
              </a:ext>
            </a:extLst>
          </p:cNvPr>
          <p:cNvSpPr txBox="1">
            <a:spLocks/>
          </p:cNvSpPr>
          <p:nvPr/>
        </p:nvSpPr>
        <p:spPr>
          <a:xfrm>
            <a:off x="6599489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5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O</a:t>
            </a:r>
          </a:p>
        </p:txBody>
      </p:sp>
      <p:sp>
        <p:nvSpPr>
          <p:cNvPr id="26" name="Google Shape;702;p41">
            <a:extLst>
              <a:ext uri="{FF2B5EF4-FFF2-40B4-BE49-F238E27FC236}">
                <a16:creationId xmlns:a16="http://schemas.microsoft.com/office/drawing/2014/main" id="{83F755CD-93D7-4658-9BF1-FD23AAF05BE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18277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latin typeface="Rajdhani" panose="020B0604020202020204" charset="0"/>
                <a:cs typeface="Rajdhani" panose="020B0604020202020204" charset="0"/>
              </a:rPr>
              <a:t>DEBILIDADES</a:t>
            </a:r>
            <a:endParaRPr sz="2200"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27" name="Google Shape;696;p41">
            <a:extLst>
              <a:ext uri="{FF2B5EF4-FFF2-40B4-BE49-F238E27FC236}">
                <a16:creationId xmlns:a16="http://schemas.microsoft.com/office/drawing/2014/main" id="{3148006E-CC35-4B0F-95C5-B47F7A58FDDE}"/>
              </a:ext>
            </a:extLst>
          </p:cNvPr>
          <p:cNvSpPr txBox="1">
            <a:spLocks/>
          </p:cNvSpPr>
          <p:nvPr/>
        </p:nvSpPr>
        <p:spPr>
          <a:xfrm>
            <a:off x="2679830" y="318277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sz="20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AMENAZAS</a:t>
            </a:r>
            <a:endParaRPr lang="es-ES" sz="2200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28" name="Google Shape;700;p41">
            <a:extLst>
              <a:ext uri="{FF2B5EF4-FFF2-40B4-BE49-F238E27FC236}">
                <a16:creationId xmlns:a16="http://schemas.microsoft.com/office/drawing/2014/main" id="{12622C64-F60E-417C-BD79-EA774A79A474}"/>
              </a:ext>
            </a:extLst>
          </p:cNvPr>
          <p:cNvSpPr txBox="1">
            <a:spLocks/>
          </p:cNvSpPr>
          <p:nvPr/>
        </p:nvSpPr>
        <p:spPr>
          <a:xfrm>
            <a:off x="4639659" y="318277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sz="20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FORTALEZAS</a:t>
            </a:r>
            <a:endParaRPr lang="es-ES" sz="2200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29" name="Google Shape;699;p41">
            <a:extLst>
              <a:ext uri="{FF2B5EF4-FFF2-40B4-BE49-F238E27FC236}">
                <a16:creationId xmlns:a16="http://schemas.microsoft.com/office/drawing/2014/main" id="{792408D1-DB0F-4FAD-AB9C-D167B63ADEAD}"/>
              </a:ext>
            </a:extLst>
          </p:cNvPr>
          <p:cNvSpPr txBox="1">
            <a:spLocks/>
          </p:cNvSpPr>
          <p:nvPr/>
        </p:nvSpPr>
        <p:spPr>
          <a:xfrm>
            <a:off x="6599489" y="3182775"/>
            <a:ext cx="1877066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sz="20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OPORTUNIDADES</a:t>
            </a:r>
            <a:endParaRPr lang="es-ES" sz="2200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30" name="Google Shape;703;p41">
            <a:extLst>
              <a:ext uri="{FF2B5EF4-FFF2-40B4-BE49-F238E27FC236}">
                <a16:creationId xmlns:a16="http://schemas.microsoft.com/office/drawing/2014/main" id="{48A8E1C2-3FD0-4DAF-A31F-FC71DB6CEA16}"/>
              </a:ext>
            </a:extLst>
          </p:cNvPr>
          <p:cNvSpPr txBox="1">
            <a:spLocks/>
          </p:cNvSpPr>
          <p:nvPr/>
        </p:nvSpPr>
        <p:spPr>
          <a:xfrm>
            <a:off x="647422" y="3670700"/>
            <a:ext cx="1897178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Fira Sans Condensed" panose="020B0604020202020204" charset="0"/>
              </a:rPr>
              <a:t>Algoritmo algo básico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Fira Sans Condensed" panose="020B0604020202020204" charset="0"/>
              </a:rPr>
              <a:t>Falta de contenido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Fira Sans Condensed" panose="020B0604020202020204" charset="0"/>
              </a:rPr>
              <a:t>Difícil entrada mercado</a:t>
            </a:r>
          </a:p>
          <a:p>
            <a:pPr algn="ctr">
              <a:spcAft>
                <a:spcPts val="1600"/>
              </a:spcAft>
            </a:pPr>
            <a:endParaRPr lang="en-US" dirty="0">
              <a:solidFill>
                <a:schemeClr val="tx2"/>
              </a:solidFill>
              <a:latin typeface="Fira Sans Condensed" panose="020B0604020202020204" charset="0"/>
            </a:endParaRPr>
          </a:p>
        </p:txBody>
      </p:sp>
      <p:sp>
        <p:nvSpPr>
          <p:cNvPr id="31" name="Google Shape;697;p41">
            <a:extLst>
              <a:ext uri="{FF2B5EF4-FFF2-40B4-BE49-F238E27FC236}">
                <a16:creationId xmlns:a16="http://schemas.microsoft.com/office/drawing/2014/main" id="{21F96983-56A5-46B1-AB3F-9D6B74656B50}"/>
              </a:ext>
            </a:extLst>
          </p:cNvPr>
          <p:cNvSpPr txBox="1">
            <a:spLocks/>
          </p:cNvSpPr>
          <p:nvPr/>
        </p:nvSpPr>
        <p:spPr>
          <a:xfrm>
            <a:off x="2616385" y="3670700"/>
            <a:ext cx="2023273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Fira Sans Condensed" panose="020B0604020202020204" charset="0"/>
              </a:rPr>
              <a:t>Existencia competidores asentados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Fira Sans Condensed" panose="020B0604020202020204" charset="0"/>
              </a:rPr>
              <a:t>Falta recursos inicial</a:t>
            </a:r>
          </a:p>
        </p:txBody>
      </p:sp>
      <p:sp>
        <p:nvSpPr>
          <p:cNvPr id="32" name="Google Shape;698;p41">
            <a:extLst>
              <a:ext uri="{FF2B5EF4-FFF2-40B4-BE49-F238E27FC236}">
                <a16:creationId xmlns:a16="http://schemas.microsoft.com/office/drawing/2014/main" id="{F220CB89-A70E-4CF1-8D21-9676181C479E}"/>
              </a:ext>
            </a:extLst>
          </p:cNvPr>
          <p:cNvSpPr txBox="1">
            <a:spLocks/>
          </p:cNvSpPr>
          <p:nvPr/>
        </p:nvSpPr>
        <p:spPr>
          <a:xfrm>
            <a:off x="4639665" y="3670700"/>
            <a:ext cx="18246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Fira Sans Condensed" panose="020B0604020202020204" charset="0"/>
              </a:rPr>
              <a:t>Ausencia intereses externos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Fira Sans Condensed" panose="020B0604020202020204" charset="0"/>
              </a:rPr>
              <a:t>Facilidad de uso</a:t>
            </a:r>
          </a:p>
        </p:txBody>
      </p:sp>
      <p:sp>
        <p:nvSpPr>
          <p:cNvPr id="33" name="Google Shape;701;p41">
            <a:extLst>
              <a:ext uri="{FF2B5EF4-FFF2-40B4-BE49-F238E27FC236}">
                <a16:creationId xmlns:a16="http://schemas.microsoft.com/office/drawing/2014/main" id="{8D3A3F40-0948-4B39-9072-786AE3A698FA}"/>
              </a:ext>
            </a:extLst>
          </p:cNvPr>
          <p:cNvSpPr txBox="1">
            <a:spLocks/>
          </p:cNvSpPr>
          <p:nvPr/>
        </p:nvSpPr>
        <p:spPr>
          <a:xfrm>
            <a:off x="6599497" y="3670700"/>
            <a:ext cx="18246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Fira Sans Condensed" panose="020B0604020202020204" charset="0"/>
              </a:rPr>
              <a:t>Aplicación móvil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Fira Sans Condensed" panose="020B0604020202020204" charset="0"/>
              </a:rPr>
              <a:t>Sector digital en constante desarrollo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LÍNEAS DE FUTURO</a:t>
            </a:r>
            <a:endParaRPr dirty="0"/>
          </a:p>
        </p:txBody>
      </p:sp>
      <p:sp>
        <p:nvSpPr>
          <p:cNvPr id="653" name="Google Shape;653;p34"/>
          <p:cNvSpPr/>
          <p:nvPr/>
        </p:nvSpPr>
        <p:spPr>
          <a:xfrm>
            <a:off x="4115925" y="2338950"/>
            <a:ext cx="912300" cy="9123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4"/>
          <p:cNvSpPr/>
          <p:nvPr/>
        </p:nvSpPr>
        <p:spPr>
          <a:xfrm>
            <a:off x="4285725" y="2508750"/>
            <a:ext cx="572700" cy="572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4"/>
          <p:cNvSpPr/>
          <p:nvPr/>
        </p:nvSpPr>
        <p:spPr>
          <a:xfrm>
            <a:off x="4385488" y="2569788"/>
            <a:ext cx="373167" cy="450621"/>
          </a:xfrm>
          <a:custGeom>
            <a:avLst/>
            <a:gdLst/>
            <a:ahLst/>
            <a:cxnLst/>
            <a:rect l="l" t="t" r="r" b="b"/>
            <a:pathLst>
              <a:path w="56519" h="68250" extrusionOk="0">
                <a:moveTo>
                  <a:pt x="28263" y="0"/>
                </a:moveTo>
                <a:lnTo>
                  <a:pt x="3305" y="24955"/>
                </a:lnTo>
                <a:lnTo>
                  <a:pt x="10602" y="32248"/>
                </a:lnTo>
                <a:lnTo>
                  <a:pt x="28263" y="14592"/>
                </a:lnTo>
                <a:lnTo>
                  <a:pt x="40244" y="26576"/>
                </a:lnTo>
                <a:lnTo>
                  <a:pt x="28263" y="38561"/>
                </a:lnTo>
                <a:lnTo>
                  <a:pt x="19050" y="29351"/>
                </a:lnTo>
                <a:lnTo>
                  <a:pt x="17619" y="30778"/>
                </a:lnTo>
                <a:lnTo>
                  <a:pt x="28263" y="41418"/>
                </a:lnTo>
                <a:lnTo>
                  <a:pt x="43104" y="26576"/>
                </a:lnTo>
                <a:lnTo>
                  <a:pt x="28263" y="11732"/>
                </a:lnTo>
                <a:lnTo>
                  <a:pt x="10602" y="29389"/>
                </a:lnTo>
                <a:lnTo>
                  <a:pt x="6165" y="24955"/>
                </a:lnTo>
                <a:lnTo>
                  <a:pt x="28263" y="2861"/>
                </a:lnTo>
                <a:lnTo>
                  <a:pt x="53658" y="28260"/>
                </a:lnTo>
                <a:lnTo>
                  <a:pt x="28263" y="53658"/>
                </a:lnTo>
                <a:lnTo>
                  <a:pt x="7297" y="32693"/>
                </a:lnTo>
                <a:lnTo>
                  <a:pt x="0" y="39990"/>
                </a:lnTo>
                <a:lnTo>
                  <a:pt x="28263" y="68250"/>
                </a:lnTo>
                <a:lnTo>
                  <a:pt x="56518" y="39990"/>
                </a:lnTo>
                <a:lnTo>
                  <a:pt x="52419" y="35889"/>
                </a:lnTo>
                <a:lnTo>
                  <a:pt x="50990" y="37319"/>
                </a:lnTo>
                <a:lnTo>
                  <a:pt x="53658" y="39990"/>
                </a:lnTo>
                <a:lnTo>
                  <a:pt x="28263" y="65390"/>
                </a:lnTo>
                <a:lnTo>
                  <a:pt x="2860" y="39990"/>
                </a:lnTo>
                <a:lnTo>
                  <a:pt x="7297" y="35553"/>
                </a:lnTo>
                <a:lnTo>
                  <a:pt x="28263" y="56519"/>
                </a:lnTo>
                <a:lnTo>
                  <a:pt x="56518" y="28260"/>
                </a:lnTo>
                <a:lnTo>
                  <a:pt x="28263" y="0"/>
                </a:ln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4"/>
          <p:cNvSpPr txBox="1">
            <a:spLocks noGrp="1"/>
          </p:cNvSpPr>
          <p:nvPr>
            <p:ph type="subTitle" idx="4294967295"/>
          </p:nvPr>
        </p:nvSpPr>
        <p:spPr>
          <a:xfrm flipH="1">
            <a:off x="872208" y="2014743"/>
            <a:ext cx="2234400" cy="3498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APLICACIÓN MÓVIL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7" name="Google Shape;667;p34"/>
          <p:cNvSpPr txBox="1">
            <a:spLocks noGrp="1"/>
          </p:cNvSpPr>
          <p:nvPr>
            <p:ph type="subTitle" idx="4294967295"/>
          </p:nvPr>
        </p:nvSpPr>
        <p:spPr>
          <a:xfrm flipH="1">
            <a:off x="6037542" y="1999525"/>
            <a:ext cx="2542692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AMPLIACIÓN BBDD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8" name="Google Shape;668;p34"/>
          <p:cNvSpPr txBox="1">
            <a:spLocks noGrp="1"/>
          </p:cNvSpPr>
          <p:nvPr>
            <p:ph type="subTitle" idx="4294967295"/>
          </p:nvPr>
        </p:nvSpPr>
        <p:spPr>
          <a:xfrm>
            <a:off x="822375" y="3251250"/>
            <a:ext cx="2234400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MINERÍA DATOS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9" name="Google Shape;669;p34"/>
          <p:cNvSpPr txBox="1">
            <a:spLocks noGrp="1"/>
          </p:cNvSpPr>
          <p:nvPr>
            <p:ph type="subTitle" idx="4294967295"/>
          </p:nvPr>
        </p:nvSpPr>
        <p:spPr>
          <a:xfrm>
            <a:off x="6087375" y="3093336"/>
            <a:ext cx="21948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DÓNDE VER PELÍCULAS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70" name="Google Shape;670;p34"/>
          <p:cNvSpPr/>
          <p:nvPr/>
        </p:nvSpPr>
        <p:spPr>
          <a:xfrm>
            <a:off x="3220100" y="32512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4"/>
          <p:cNvSpPr/>
          <p:nvPr/>
        </p:nvSpPr>
        <p:spPr>
          <a:xfrm>
            <a:off x="5473450" y="32512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4"/>
          <p:cNvSpPr/>
          <p:nvPr/>
        </p:nvSpPr>
        <p:spPr>
          <a:xfrm>
            <a:off x="3220100" y="18883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4"/>
          <p:cNvSpPr/>
          <p:nvPr/>
        </p:nvSpPr>
        <p:spPr>
          <a:xfrm>
            <a:off x="5473450" y="18883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4" name="Google Shape;674;p34"/>
          <p:cNvCxnSpPr>
            <a:stCxn id="672" idx="3"/>
            <a:endCxn id="653" idx="1"/>
          </p:cNvCxnSpPr>
          <p:nvPr/>
        </p:nvCxnSpPr>
        <p:spPr>
          <a:xfrm>
            <a:off x="367070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34"/>
          <p:cNvCxnSpPr>
            <a:stCxn id="653" idx="1"/>
            <a:endCxn id="670" idx="3"/>
          </p:cNvCxnSpPr>
          <p:nvPr/>
        </p:nvCxnSpPr>
        <p:spPr>
          <a:xfrm flipH="1">
            <a:off x="36707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34"/>
          <p:cNvCxnSpPr>
            <a:stCxn id="673" idx="1"/>
            <a:endCxn id="653" idx="3"/>
          </p:cNvCxnSpPr>
          <p:nvPr/>
        </p:nvCxnSpPr>
        <p:spPr>
          <a:xfrm flipH="1">
            <a:off x="502825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34"/>
          <p:cNvCxnSpPr>
            <a:stCxn id="653" idx="3"/>
            <a:endCxn id="671" idx="1"/>
          </p:cNvCxnSpPr>
          <p:nvPr/>
        </p:nvCxnSpPr>
        <p:spPr>
          <a:xfrm>
            <a:off x="50282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" name="Google Shape;9817;p57">
            <a:extLst>
              <a:ext uri="{FF2B5EF4-FFF2-40B4-BE49-F238E27FC236}">
                <a16:creationId xmlns:a16="http://schemas.microsoft.com/office/drawing/2014/main" id="{6FE045BD-1E74-4112-8C3B-E898AB642CE4}"/>
              </a:ext>
            </a:extLst>
          </p:cNvPr>
          <p:cNvGrpSpPr/>
          <p:nvPr/>
        </p:nvGrpSpPr>
        <p:grpSpPr>
          <a:xfrm>
            <a:off x="3349626" y="1933847"/>
            <a:ext cx="207582" cy="359594"/>
            <a:chOff x="2656082" y="2287427"/>
            <a:chExt cx="207582" cy="359594"/>
          </a:xfrm>
          <a:solidFill>
            <a:schemeClr val="tx2"/>
          </a:solidFill>
        </p:grpSpPr>
        <p:sp>
          <p:nvSpPr>
            <p:cNvPr id="29" name="Google Shape;9818;p57">
              <a:extLst>
                <a:ext uri="{FF2B5EF4-FFF2-40B4-BE49-F238E27FC236}">
                  <a16:creationId xmlns:a16="http://schemas.microsoft.com/office/drawing/2014/main" id="{51A7ED76-D8D6-4E39-B1CB-FA93FA669A2B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819;p57">
              <a:extLst>
                <a:ext uri="{FF2B5EF4-FFF2-40B4-BE49-F238E27FC236}">
                  <a16:creationId xmlns:a16="http://schemas.microsoft.com/office/drawing/2014/main" id="{A628E80D-76B4-48A4-87CE-851DDDB9F2E4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820;p57">
              <a:extLst>
                <a:ext uri="{FF2B5EF4-FFF2-40B4-BE49-F238E27FC236}">
                  <a16:creationId xmlns:a16="http://schemas.microsoft.com/office/drawing/2014/main" id="{10ECB5F0-A9AE-4A79-9BCC-14CADB5C1280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821;p57">
              <a:extLst>
                <a:ext uri="{FF2B5EF4-FFF2-40B4-BE49-F238E27FC236}">
                  <a16:creationId xmlns:a16="http://schemas.microsoft.com/office/drawing/2014/main" id="{E71FF0CC-B750-4F2B-8C07-B146813970B4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3492;p63">
            <a:extLst>
              <a:ext uri="{FF2B5EF4-FFF2-40B4-BE49-F238E27FC236}">
                <a16:creationId xmlns:a16="http://schemas.microsoft.com/office/drawing/2014/main" id="{E1D50F56-28B7-4B89-8F80-0CA854ECAAB5}"/>
              </a:ext>
            </a:extLst>
          </p:cNvPr>
          <p:cNvGrpSpPr/>
          <p:nvPr/>
        </p:nvGrpSpPr>
        <p:grpSpPr>
          <a:xfrm>
            <a:off x="3259587" y="3310922"/>
            <a:ext cx="377886" cy="331255"/>
            <a:chOff x="4653179" y="2446590"/>
            <a:chExt cx="377886" cy="331255"/>
          </a:xfrm>
        </p:grpSpPr>
        <p:sp>
          <p:nvSpPr>
            <p:cNvPr id="34" name="Google Shape;13493;p63">
              <a:extLst>
                <a:ext uri="{FF2B5EF4-FFF2-40B4-BE49-F238E27FC236}">
                  <a16:creationId xmlns:a16="http://schemas.microsoft.com/office/drawing/2014/main" id="{8A1DD263-9E7A-4F42-AF6F-368333C0133E}"/>
                </a:ext>
              </a:extLst>
            </p:cNvPr>
            <p:cNvSpPr/>
            <p:nvPr/>
          </p:nvSpPr>
          <p:spPr>
            <a:xfrm>
              <a:off x="4767639" y="2584541"/>
              <a:ext cx="145941" cy="109177"/>
            </a:xfrm>
            <a:custGeom>
              <a:avLst/>
              <a:gdLst/>
              <a:ahLst/>
              <a:cxnLst/>
              <a:rect l="l" t="t" r="r" b="b"/>
              <a:pathLst>
                <a:path w="4585" h="3430" extrusionOk="0">
                  <a:moveTo>
                    <a:pt x="2370" y="310"/>
                  </a:moveTo>
                  <a:cubicBezTo>
                    <a:pt x="2560" y="310"/>
                    <a:pt x="2739" y="429"/>
                    <a:pt x="2810" y="608"/>
                  </a:cubicBezTo>
                  <a:lnTo>
                    <a:pt x="1929" y="608"/>
                  </a:lnTo>
                  <a:cubicBezTo>
                    <a:pt x="1989" y="453"/>
                    <a:pt x="2156" y="310"/>
                    <a:pt x="2370" y="310"/>
                  </a:cubicBezTo>
                  <a:close/>
                  <a:moveTo>
                    <a:pt x="3049" y="965"/>
                  </a:moveTo>
                  <a:cubicBezTo>
                    <a:pt x="3168" y="965"/>
                    <a:pt x="3275" y="1072"/>
                    <a:pt x="3275" y="1191"/>
                  </a:cubicBezTo>
                  <a:lnTo>
                    <a:pt x="3275" y="2192"/>
                  </a:lnTo>
                  <a:cubicBezTo>
                    <a:pt x="3275" y="2323"/>
                    <a:pt x="3239" y="2442"/>
                    <a:pt x="3203" y="2561"/>
                  </a:cubicBezTo>
                  <a:cubicBezTo>
                    <a:pt x="3203" y="2561"/>
                    <a:pt x="3203" y="2573"/>
                    <a:pt x="3179" y="2573"/>
                  </a:cubicBezTo>
                  <a:cubicBezTo>
                    <a:pt x="3037" y="2870"/>
                    <a:pt x="2727" y="3085"/>
                    <a:pt x="2382" y="3085"/>
                  </a:cubicBezTo>
                  <a:cubicBezTo>
                    <a:pt x="1894" y="3085"/>
                    <a:pt x="1489" y="2680"/>
                    <a:pt x="1489" y="2192"/>
                  </a:cubicBezTo>
                  <a:lnTo>
                    <a:pt x="1453" y="1191"/>
                  </a:lnTo>
                  <a:cubicBezTo>
                    <a:pt x="1453" y="1072"/>
                    <a:pt x="1560" y="965"/>
                    <a:pt x="1679" y="965"/>
                  </a:cubicBezTo>
                  <a:close/>
                  <a:moveTo>
                    <a:pt x="2275" y="1"/>
                  </a:moveTo>
                  <a:cubicBezTo>
                    <a:pt x="1870" y="1"/>
                    <a:pt x="1548" y="298"/>
                    <a:pt x="1465" y="668"/>
                  </a:cubicBezTo>
                  <a:cubicBezTo>
                    <a:pt x="1286" y="715"/>
                    <a:pt x="1144" y="834"/>
                    <a:pt x="1072" y="1013"/>
                  </a:cubicBezTo>
                  <a:lnTo>
                    <a:pt x="751" y="1013"/>
                  </a:lnTo>
                  <a:cubicBezTo>
                    <a:pt x="715" y="1013"/>
                    <a:pt x="667" y="1025"/>
                    <a:pt x="620" y="1072"/>
                  </a:cubicBezTo>
                  <a:lnTo>
                    <a:pt x="72" y="1632"/>
                  </a:lnTo>
                  <a:cubicBezTo>
                    <a:pt x="12" y="1715"/>
                    <a:pt x="12" y="1811"/>
                    <a:pt x="72" y="1870"/>
                  </a:cubicBezTo>
                  <a:cubicBezTo>
                    <a:pt x="96" y="1906"/>
                    <a:pt x="143" y="1918"/>
                    <a:pt x="191" y="1918"/>
                  </a:cubicBezTo>
                  <a:cubicBezTo>
                    <a:pt x="239" y="1918"/>
                    <a:pt x="274" y="1906"/>
                    <a:pt x="310" y="1858"/>
                  </a:cubicBezTo>
                  <a:lnTo>
                    <a:pt x="798" y="1334"/>
                  </a:lnTo>
                  <a:lnTo>
                    <a:pt x="1013" y="1334"/>
                  </a:lnTo>
                  <a:lnTo>
                    <a:pt x="1013" y="1739"/>
                  </a:lnTo>
                  <a:lnTo>
                    <a:pt x="739" y="1739"/>
                  </a:lnTo>
                  <a:cubicBezTo>
                    <a:pt x="691" y="1739"/>
                    <a:pt x="655" y="1763"/>
                    <a:pt x="608" y="1799"/>
                  </a:cubicBezTo>
                  <a:lnTo>
                    <a:pt x="60" y="2370"/>
                  </a:lnTo>
                  <a:cubicBezTo>
                    <a:pt x="1" y="2442"/>
                    <a:pt x="1" y="2549"/>
                    <a:pt x="60" y="2608"/>
                  </a:cubicBezTo>
                  <a:cubicBezTo>
                    <a:pt x="84" y="2632"/>
                    <a:pt x="131" y="2656"/>
                    <a:pt x="179" y="2656"/>
                  </a:cubicBezTo>
                  <a:cubicBezTo>
                    <a:pt x="215" y="2656"/>
                    <a:pt x="262" y="2632"/>
                    <a:pt x="298" y="2596"/>
                  </a:cubicBezTo>
                  <a:lnTo>
                    <a:pt x="786" y="2072"/>
                  </a:lnTo>
                  <a:lnTo>
                    <a:pt x="989" y="2072"/>
                  </a:lnTo>
                  <a:lnTo>
                    <a:pt x="989" y="2192"/>
                  </a:lnTo>
                  <a:cubicBezTo>
                    <a:pt x="989" y="2275"/>
                    <a:pt x="1013" y="2382"/>
                    <a:pt x="1024" y="2477"/>
                  </a:cubicBezTo>
                  <a:lnTo>
                    <a:pt x="846" y="2477"/>
                  </a:lnTo>
                  <a:cubicBezTo>
                    <a:pt x="798" y="2477"/>
                    <a:pt x="763" y="2489"/>
                    <a:pt x="727" y="2525"/>
                  </a:cubicBezTo>
                  <a:lnTo>
                    <a:pt x="179" y="3096"/>
                  </a:lnTo>
                  <a:cubicBezTo>
                    <a:pt x="120" y="3168"/>
                    <a:pt x="120" y="3275"/>
                    <a:pt x="179" y="3335"/>
                  </a:cubicBezTo>
                  <a:cubicBezTo>
                    <a:pt x="203" y="3370"/>
                    <a:pt x="251" y="3382"/>
                    <a:pt x="298" y="3382"/>
                  </a:cubicBezTo>
                  <a:cubicBezTo>
                    <a:pt x="334" y="3382"/>
                    <a:pt x="382" y="3370"/>
                    <a:pt x="417" y="3323"/>
                  </a:cubicBezTo>
                  <a:lnTo>
                    <a:pt x="905" y="2799"/>
                  </a:lnTo>
                  <a:lnTo>
                    <a:pt x="1274" y="2799"/>
                  </a:lnTo>
                  <a:cubicBezTo>
                    <a:pt x="1501" y="3168"/>
                    <a:pt x="1906" y="3430"/>
                    <a:pt x="2346" y="3430"/>
                  </a:cubicBezTo>
                  <a:cubicBezTo>
                    <a:pt x="2810" y="3430"/>
                    <a:pt x="3215" y="3168"/>
                    <a:pt x="3418" y="2799"/>
                  </a:cubicBezTo>
                  <a:lnTo>
                    <a:pt x="3775" y="2799"/>
                  </a:lnTo>
                  <a:lnTo>
                    <a:pt x="4275" y="3323"/>
                  </a:lnTo>
                  <a:cubicBezTo>
                    <a:pt x="4299" y="3346"/>
                    <a:pt x="4346" y="3382"/>
                    <a:pt x="4382" y="3382"/>
                  </a:cubicBezTo>
                  <a:cubicBezTo>
                    <a:pt x="4430" y="3382"/>
                    <a:pt x="4477" y="3370"/>
                    <a:pt x="4501" y="3335"/>
                  </a:cubicBezTo>
                  <a:cubicBezTo>
                    <a:pt x="4584" y="3275"/>
                    <a:pt x="4584" y="3156"/>
                    <a:pt x="4501" y="3096"/>
                  </a:cubicBezTo>
                  <a:lnTo>
                    <a:pt x="3953" y="2525"/>
                  </a:lnTo>
                  <a:cubicBezTo>
                    <a:pt x="3930" y="2501"/>
                    <a:pt x="3882" y="2477"/>
                    <a:pt x="3834" y="2477"/>
                  </a:cubicBezTo>
                  <a:lnTo>
                    <a:pt x="3537" y="2477"/>
                  </a:lnTo>
                  <a:cubicBezTo>
                    <a:pt x="3549" y="2382"/>
                    <a:pt x="3572" y="2299"/>
                    <a:pt x="3572" y="2192"/>
                  </a:cubicBezTo>
                  <a:lnTo>
                    <a:pt x="3572" y="2072"/>
                  </a:lnTo>
                  <a:lnTo>
                    <a:pt x="3763" y="2072"/>
                  </a:lnTo>
                  <a:lnTo>
                    <a:pt x="4251" y="2596"/>
                  </a:lnTo>
                  <a:cubicBezTo>
                    <a:pt x="4287" y="2620"/>
                    <a:pt x="4322" y="2656"/>
                    <a:pt x="4370" y="2656"/>
                  </a:cubicBezTo>
                  <a:cubicBezTo>
                    <a:pt x="4418" y="2656"/>
                    <a:pt x="4465" y="2632"/>
                    <a:pt x="4489" y="2608"/>
                  </a:cubicBezTo>
                  <a:cubicBezTo>
                    <a:pt x="4561" y="2549"/>
                    <a:pt x="4561" y="2430"/>
                    <a:pt x="4489" y="2370"/>
                  </a:cubicBezTo>
                  <a:lnTo>
                    <a:pt x="3941" y="1799"/>
                  </a:lnTo>
                  <a:cubicBezTo>
                    <a:pt x="3906" y="1775"/>
                    <a:pt x="3870" y="1739"/>
                    <a:pt x="3822" y="1739"/>
                  </a:cubicBezTo>
                  <a:lnTo>
                    <a:pt x="3549" y="1739"/>
                  </a:lnTo>
                  <a:lnTo>
                    <a:pt x="3549" y="1334"/>
                  </a:lnTo>
                  <a:lnTo>
                    <a:pt x="3751" y="1334"/>
                  </a:lnTo>
                  <a:lnTo>
                    <a:pt x="4239" y="1858"/>
                  </a:lnTo>
                  <a:cubicBezTo>
                    <a:pt x="4263" y="1894"/>
                    <a:pt x="4311" y="1918"/>
                    <a:pt x="4358" y="1918"/>
                  </a:cubicBezTo>
                  <a:cubicBezTo>
                    <a:pt x="4406" y="1918"/>
                    <a:pt x="4442" y="1906"/>
                    <a:pt x="4477" y="1870"/>
                  </a:cubicBezTo>
                  <a:cubicBezTo>
                    <a:pt x="4549" y="1811"/>
                    <a:pt x="4549" y="1691"/>
                    <a:pt x="4477" y="1632"/>
                  </a:cubicBezTo>
                  <a:lnTo>
                    <a:pt x="3930" y="1072"/>
                  </a:lnTo>
                  <a:cubicBezTo>
                    <a:pt x="3894" y="1037"/>
                    <a:pt x="3846" y="1013"/>
                    <a:pt x="3787" y="1013"/>
                  </a:cubicBezTo>
                  <a:lnTo>
                    <a:pt x="3477" y="1013"/>
                  </a:lnTo>
                  <a:cubicBezTo>
                    <a:pt x="3406" y="846"/>
                    <a:pt x="3251" y="715"/>
                    <a:pt x="3072" y="668"/>
                  </a:cubicBezTo>
                  <a:cubicBezTo>
                    <a:pt x="3001" y="287"/>
                    <a:pt x="2679" y="1"/>
                    <a:pt x="2275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94;p63">
              <a:extLst>
                <a:ext uri="{FF2B5EF4-FFF2-40B4-BE49-F238E27FC236}">
                  <a16:creationId xmlns:a16="http://schemas.microsoft.com/office/drawing/2014/main" id="{4CACBA40-510F-4DBC-AF1E-AEE8A841A2FF}"/>
                </a:ext>
              </a:extLst>
            </p:cNvPr>
            <p:cNvSpPr/>
            <p:nvPr/>
          </p:nvSpPr>
          <p:spPr>
            <a:xfrm>
              <a:off x="4794918" y="2446590"/>
              <a:ext cx="96286" cy="53856"/>
            </a:xfrm>
            <a:custGeom>
              <a:avLst/>
              <a:gdLst/>
              <a:ahLst/>
              <a:cxnLst/>
              <a:rect l="l" t="t" r="r" b="b"/>
              <a:pathLst>
                <a:path w="3025" h="1692" extrusionOk="0">
                  <a:moveTo>
                    <a:pt x="1525" y="1"/>
                  </a:moveTo>
                  <a:cubicBezTo>
                    <a:pt x="691" y="1"/>
                    <a:pt x="25" y="680"/>
                    <a:pt x="25" y="1513"/>
                  </a:cubicBezTo>
                  <a:cubicBezTo>
                    <a:pt x="1" y="1596"/>
                    <a:pt x="84" y="1692"/>
                    <a:pt x="167" y="1692"/>
                  </a:cubicBezTo>
                  <a:cubicBezTo>
                    <a:pt x="263" y="1692"/>
                    <a:pt x="346" y="1608"/>
                    <a:pt x="346" y="1513"/>
                  </a:cubicBezTo>
                  <a:cubicBezTo>
                    <a:pt x="346" y="870"/>
                    <a:pt x="870" y="346"/>
                    <a:pt x="1513" y="346"/>
                  </a:cubicBezTo>
                  <a:cubicBezTo>
                    <a:pt x="2144" y="346"/>
                    <a:pt x="2668" y="870"/>
                    <a:pt x="2668" y="1513"/>
                  </a:cubicBezTo>
                  <a:cubicBezTo>
                    <a:pt x="2668" y="1596"/>
                    <a:pt x="2739" y="1692"/>
                    <a:pt x="2846" y="1692"/>
                  </a:cubicBezTo>
                  <a:cubicBezTo>
                    <a:pt x="2954" y="1692"/>
                    <a:pt x="3025" y="1608"/>
                    <a:pt x="3025" y="1513"/>
                  </a:cubicBezTo>
                  <a:cubicBezTo>
                    <a:pt x="3025" y="680"/>
                    <a:pt x="2358" y="1"/>
                    <a:pt x="1525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495;p63">
              <a:extLst>
                <a:ext uri="{FF2B5EF4-FFF2-40B4-BE49-F238E27FC236}">
                  <a16:creationId xmlns:a16="http://schemas.microsoft.com/office/drawing/2014/main" id="{13E1EDFE-81A7-436B-BDAC-41CECE9CC5EB}"/>
                </a:ext>
              </a:extLst>
            </p:cNvPr>
            <p:cNvSpPr/>
            <p:nvPr/>
          </p:nvSpPr>
          <p:spPr>
            <a:xfrm>
              <a:off x="4816530" y="2465179"/>
              <a:ext cx="53856" cy="32244"/>
            </a:xfrm>
            <a:custGeom>
              <a:avLst/>
              <a:gdLst/>
              <a:ahLst/>
              <a:cxnLst/>
              <a:rect l="l" t="t" r="r" b="b"/>
              <a:pathLst>
                <a:path w="1692" h="1013" extrusionOk="0">
                  <a:moveTo>
                    <a:pt x="834" y="0"/>
                  </a:moveTo>
                  <a:cubicBezTo>
                    <a:pt x="370" y="0"/>
                    <a:pt x="0" y="369"/>
                    <a:pt x="0" y="834"/>
                  </a:cubicBezTo>
                  <a:cubicBezTo>
                    <a:pt x="0" y="929"/>
                    <a:pt x="72" y="1012"/>
                    <a:pt x="179" y="1012"/>
                  </a:cubicBezTo>
                  <a:cubicBezTo>
                    <a:pt x="274" y="1012"/>
                    <a:pt x="358" y="941"/>
                    <a:pt x="358" y="834"/>
                  </a:cubicBezTo>
                  <a:cubicBezTo>
                    <a:pt x="358" y="572"/>
                    <a:pt x="572" y="346"/>
                    <a:pt x="846" y="346"/>
                  </a:cubicBezTo>
                  <a:cubicBezTo>
                    <a:pt x="1108" y="346"/>
                    <a:pt x="1334" y="572"/>
                    <a:pt x="1334" y="834"/>
                  </a:cubicBezTo>
                  <a:cubicBezTo>
                    <a:pt x="1334" y="929"/>
                    <a:pt x="1405" y="1012"/>
                    <a:pt x="1513" y="1012"/>
                  </a:cubicBezTo>
                  <a:cubicBezTo>
                    <a:pt x="1620" y="1012"/>
                    <a:pt x="1691" y="941"/>
                    <a:pt x="1691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496;p63">
              <a:extLst>
                <a:ext uri="{FF2B5EF4-FFF2-40B4-BE49-F238E27FC236}">
                  <a16:creationId xmlns:a16="http://schemas.microsoft.com/office/drawing/2014/main" id="{E98908E2-70DF-4F37-AF85-C68C11E64D46}"/>
                </a:ext>
              </a:extLst>
            </p:cNvPr>
            <p:cNvSpPr/>
            <p:nvPr/>
          </p:nvSpPr>
          <p:spPr>
            <a:xfrm>
              <a:off x="4653179" y="2522409"/>
              <a:ext cx="377886" cy="255436"/>
            </a:xfrm>
            <a:custGeom>
              <a:avLst/>
              <a:gdLst/>
              <a:ahLst/>
              <a:cxnLst/>
              <a:rect l="l" t="t" r="r" b="b"/>
              <a:pathLst>
                <a:path w="11872" h="8025" extrusionOk="0">
                  <a:moveTo>
                    <a:pt x="11526" y="6822"/>
                  </a:moveTo>
                  <a:lnTo>
                    <a:pt x="11526" y="7025"/>
                  </a:lnTo>
                  <a:cubicBezTo>
                    <a:pt x="11526" y="7382"/>
                    <a:pt x="11228" y="7680"/>
                    <a:pt x="10871" y="7680"/>
                  </a:cubicBezTo>
                  <a:lnTo>
                    <a:pt x="1025" y="7680"/>
                  </a:lnTo>
                  <a:cubicBezTo>
                    <a:pt x="668" y="7680"/>
                    <a:pt x="370" y="7382"/>
                    <a:pt x="370" y="7025"/>
                  </a:cubicBezTo>
                  <a:lnTo>
                    <a:pt x="370" y="6822"/>
                  </a:lnTo>
                  <a:lnTo>
                    <a:pt x="4537" y="6822"/>
                  </a:lnTo>
                  <a:lnTo>
                    <a:pt x="4728" y="6953"/>
                  </a:lnTo>
                  <a:cubicBezTo>
                    <a:pt x="4751" y="6965"/>
                    <a:pt x="4787" y="6989"/>
                    <a:pt x="4835" y="6989"/>
                  </a:cubicBezTo>
                  <a:lnTo>
                    <a:pt x="7073" y="6989"/>
                  </a:lnTo>
                  <a:cubicBezTo>
                    <a:pt x="7109" y="6989"/>
                    <a:pt x="7156" y="6965"/>
                    <a:pt x="7180" y="6953"/>
                  </a:cubicBezTo>
                  <a:lnTo>
                    <a:pt x="7371" y="6822"/>
                  </a:lnTo>
                  <a:close/>
                  <a:moveTo>
                    <a:pt x="1537" y="0"/>
                  </a:moveTo>
                  <a:cubicBezTo>
                    <a:pt x="977" y="0"/>
                    <a:pt x="513" y="465"/>
                    <a:pt x="513" y="1036"/>
                  </a:cubicBezTo>
                  <a:lnTo>
                    <a:pt x="513" y="6477"/>
                  </a:lnTo>
                  <a:lnTo>
                    <a:pt x="179" y="6477"/>
                  </a:lnTo>
                  <a:cubicBezTo>
                    <a:pt x="96" y="6477"/>
                    <a:pt x="1" y="6549"/>
                    <a:pt x="1" y="6656"/>
                  </a:cubicBezTo>
                  <a:lnTo>
                    <a:pt x="1" y="7025"/>
                  </a:lnTo>
                  <a:cubicBezTo>
                    <a:pt x="1" y="7584"/>
                    <a:pt x="453" y="8025"/>
                    <a:pt x="1001" y="8025"/>
                  </a:cubicBezTo>
                  <a:lnTo>
                    <a:pt x="10859" y="8025"/>
                  </a:lnTo>
                  <a:cubicBezTo>
                    <a:pt x="11407" y="8025"/>
                    <a:pt x="11848" y="7584"/>
                    <a:pt x="11848" y="7025"/>
                  </a:cubicBezTo>
                  <a:lnTo>
                    <a:pt x="11848" y="6656"/>
                  </a:lnTo>
                  <a:cubicBezTo>
                    <a:pt x="11871" y="6549"/>
                    <a:pt x="11800" y="6477"/>
                    <a:pt x="11705" y="6477"/>
                  </a:cubicBezTo>
                  <a:lnTo>
                    <a:pt x="11371" y="6477"/>
                  </a:lnTo>
                  <a:lnTo>
                    <a:pt x="11371" y="1036"/>
                  </a:lnTo>
                  <a:cubicBezTo>
                    <a:pt x="11371" y="465"/>
                    <a:pt x="10919" y="0"/>
                    <a:pt x="10347" y="0"/>
                  </a:cubicBezTo>
                  <a:lnTo>
                    <a:pt x="9609" y="0"/>
                  </a:lnTo>
                  <a:cubicBezTo>
                    <a:pt x="9514" y="0"/>
                    <a:pt x="9431" y="84"/>
                    <a:pt x="9431" y="179"/>
                  </a:cubicBezTo>
                  <a:cubicBezTo>
                    <a:pt x="9431" y="274"/>
                    <a:pt x="9502" y="357"/>
                    <a:pt x="9609" y="357"/>
                  </a:cubicBezTo>
                  <a:lnTo>
                    <a:pt x="10347" y="357"/>
                  </a:lnTo>
                  <a:cubicBezTo>
                    <a:pt x="10716" y="357"/>
                    <a:pt x="11038" y="679"/>
                    <a:pt x="11038" y="1048"/>
                  </a:cubicBezTo>
                  <a:lnTo>
                    <a:pt x="11038" y="6489"/>
                  </a:lnTo>
                  <a:lnTo>
                    <a:pt x="10645" y="6489"/>
                  </a:lnTo>
                  <a:lnTo>
                    <a:pt x="10645" y="1048"/>
                  </a:lnTo>
                  <a:cubicBezTo>
                    <a:pt x="10645" y="881"/>
                    <a:pt x="10514" y="750"/>
                    <a:pt x="10347" y="750"/>
                  </a:cubicBezTo>
                  <a:lnTo>
                    <a:pt x="1572" y="750"/>
                  </a:lnTo>
                  <a:cubicBezTo>
                    <a:pt x="1406" y="750"/>
                    <a:pt x="1275" y="881"/>
                    <a:pt x="1275" y="1048"/>
                  </a:cubicBezTo>
                  <a:lnTo>
                    <a:pt x="1275" y="3298"/>
                  </a:lnTo>
                  <a:cubicBezTo>
                    <a:pt x="1275" y="3382"/>
                    <a:pt x="1346" y="3477"/>
                    <a:pt x="1453" y="3477"/>
                  </a:cubicBezTo>
                  <a:cubicBezTo>
                    <a:pt x="1537" y="3477"/>
                    <a:pt x="1632" y="3393"/>
                    <a:pt x="1632" y="3298"/>
                  </a:cubicBezTo>
                  <a:lnTo>
                    <a:pt x="1632" y="1096"/>
                  </a:lnTo>
                  <a:lnTo>
                    <a:pt x="10300" y="1096"/>
                  </a:lnTo>
                  <a:lnTo>
                    <a:pt x="10300" y="6489"/>
                  </a:lnTo>
                  <a:lnTo>
                    <a:pt x="7323" y="6489"/>
                  </a:lnTo>
                  <a:cubicBezTo>
                    <a:pt x="7299" y="6489"/>
                    <a:pt x="7252" y="6513"/>
                    <a:pt x="7228" y="6525"/>
                  </a:cubicBezTo>
                  <a:lnTo>
                    <a:pt x="7026" y="6656"/>
                  </a:lnTo>
                  <a:lnTo>
                    <a:pt x="4882" y="6656"/>
                  </a:lnTo>
                  <a:lnTo>
                    <a:pt x="4692" y="6525"/>
                  </a:lnTo>
                  <a:cubicBezTo>
                    <a:pt x="4668" y="6513"/>
                    <a:pt x="4632" y="6489"/>
                    <a:pt x="4585" y="6489"/>
                  </a:cubicBezTo>
                  <a:lnTo>
                    <a:pt x="1596" y="6489"/>
                  </a:lnTo>
                  <a:lnTo>
                    <a:pt x="1596" y="4155"/>
                  </a:lnTo>
                  <a:cubicBezTo>
                    <a:pt x="1596" y="4072"/>
                    <a:pt x="1525" y="3977"/>
                    <a:pt x="1418" y="3977"/>
                  </a:cubicBezTo>
                  <a:cubicBezTo>
                    <a:pt x="1311" y="3977"/>
                    <a:pt x="1239" y="4048"/>
                    <a:pt x="1239" y="4155"/>
                  </a:cubicBezTo>
                  <a:lnTo>
                    <a:pt x="1239" y="6489"/>
                  </a:lnTo>
                  <a:lnTo>
                    <a:pt x="858" y="6489"/>
                  </a:lnTo>
                  <a:lnTo>
                    <a:pt x="858" y="1048"/>
                  </a:lnTo>
                  <a:cubicBezTo>
                    <a:pt x="858" y="679"/>
                    <a:pt x="1168" y="357"/>
                    <a:pt x="1537" y="357"/>
                  </a:cubicBezTo>
                  <a:lnTo>
                    <a:pt x="8871" y="357"/>
                  </a:lnTo>
                  <a:cubicBezTo>
                    <a:pt x="8966" y="357"/>
                    <a:pt x="9050" y="286"/>
                    <a:pt x="9050" y="179"/>
                  </a:cubicBezTo>
                  <a:cubicBezTo>
                    <a:pt x="9050" y="95"/>
                    <a:pt x="8978" y="0"/>
                    <a:pt x="887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3479;p63">
            <a:extLst>
              <a:ext uri="{FF2B5EF4-FFF2-40B4-BE49-F238E27FC236}">
                <a16:creationId xmlns:a16="http://schemas.microsoft.com/office/drawing/2014/main" id="{EC1693B7-73DF-428A-A69D-6C11E547900F}"/>
              </a:ext>
            </a:extLst>
          </p:cNvPr>
          <p:cNvGrpSpPr/>
          <p:nvPr/>
        </p:nvGrpSpPr>
        <p:grpSpPr>
          <a:xfrm>
            <a:off x="5529908" y="1955028"/>
            <a:ext cx="337684" cy="314194"/>
            <a:chOff x="6099375" y="2456075"/>
            <a:chExt cx="337684" cy="314194"/>
          </a:xfrm>
        </p:grpSpPr>
        <p:sp>
          <p:nvSpPr>
            <p:cNvPr id="39" name="Google Shape;13480;p63">
              <a:extLst>
                <a:ext uri="{FF2B5EF4-FFF2-40B4-BE49-F238E27FC236}">
                  <a16:creationId xmlns:a16="http://schemas.microsoft.com/office/drawing/2014/main" id="{36275068-01C0-4005-9900-CE85675B22C8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481;p63">
              <a:extLst>
                <a:ext uri="{FF2B5EF4-FFF2-40B4-BE49-F238E27FC236}">
                  <a16:creationId xmlns:a16="http://schemas.microsoft.com/office/drawing/2014/main" id="{13270B73-E2E4-4BC7-9BB9-63048155BBA8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13168;p63">
            <a:extLst>
              <a:ext uri="{FF2B5EF4-FFF2-40B4-BE49-F238E27FC236}">
                <a16:creationId xmlns:a16="http://schemas.microsoft.com/office/drawing/2014/main" id="{084CB1AB-5290-473E-AEDD-117F2055982C}"/>
              </a:ext>
            </a:extLst>
          </p:cNvPr>
          <p:cNvGrpSpPr/>
          <p:nvPr/>
        </p:nvGrpSpPr>
        <p:grpSpPr>
          <a:xfrm>
            <a:off x="5529908" y="3303713"/>
            <a:ext cx="345642" cy="345674"/>
            <a:chOff x="5549861" y="3817349"/>
            <a:chExt cx="345642" cy="345674"/>
          </a:xfrm>
        </p:grpSpPr>
        <p:sp>
          <p:nvSpPr>
            <p:cNvPr id="42" name="Google Shape;13169;p63">
              <a:extLst>
                <a:ext uri="{FF2B5EF4-FFF2-40B4-BE49-F238E27FC236}">
                  <a16:creationId xmlns:a16="http://schemas.microsoft.com/office/drawing/2014/main" id="{7BD44003-70A0-4FD6-9EAE-655089A1248A}"/>
                </a:ext>
              </a:extLst>
            </p:cNvPr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170;p63">
              <a:extLst>
                <a:ext uri="{FF2B5EF4-FFF2-40B4-BE49-F238E27FC236}">
                  <a16:creationId xmlns:a16="http://schemas.microsoft.com/office/drawing/2014/main" id="{43C74A72-7203-4094-BA05-BE5F6B6FF5ED}"/>
                </a:ext>
              </a:extLst>
            </p:cNvPr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171;p63">
              <a:extLst>
                <a:ext uri="{FF2B5EF4-FFF2-40B4-BE49-F238E27FC236}">
                  <a16:creationId xmlns:a16="http://schemas.microsoft.com/office/drawing/2014/main" id="{26FA96D2-AF17-458F-9AE1-448ED8EDDD6B}"/>
                </a:ext>
              </a:extLst>
            </p:cNvPr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3741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LECCIONES APRENDIDAS</a:t>
            </a:r>
            <a:endParaRPr sz="3000" dirty="0"/>
          </a:p>
        </p:txBody>
      </p:sp>
      <p:cxnSp>
        <p:nvCxnSpPr>
          <p:cNvPr id="143" name="Google Shape;143;p28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4" name="Google Shape;144;p28"/>
          <p:cNvSpPr txBox="1"/>
          <p:nvPr/>
        </p:nvSpPr>
        <p:spPr>
          <a:xfrm>
            <a:off x="3974980" y="925487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Bases de datos orientas a grafos de conocimiento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6264821" y="1868851"/>
            <a:ext cx="2063700" cy="315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Cypher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3791089" y="2628125"/>
            <a:ext cx="2256386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Sistemas de recomendación mediante grafos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6255975" y="3488212"/>
            <a:ext cx="2220519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Sistemas de recomendación en profundidad 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152" name="Google Shape;152;p28"/>
          <p:cNvCxnSpPr>
            <a:cxnSpLocks/>
          </p:cNvCxnSpPr>
          <p:nvPr/>
        </p:nvCxnSpPr>
        <p:spPr>
          <a:xfrm>
            <a:off x="6038680" y="1238687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>
            <a:cxnSpLocks/>
          </p:cNvCxnSpPr>
          <p:nvPr/>
        </p:nvCxnSpPr>
        <p:spPr>
          <a:xfrm>
            <a:off x="6047475" y="2073526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>
            <a:cxnSpLocks/>
            <a:stCxn id="147" idx="3"/>
          </p:cNvCxnSpPr>
          <p:nvPr/>
        </p:nvCxnSpPr>
        <p:spPr>
          <a:xfrm>
            <a:off x="6047475" y="2941325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8"/>
          <p:cNvCxnSpPr>
            <a:cxnSpLocks/>
          </p:cNvCxnSpPr>
          <p:nvPr/>
        </p:nvCxnSpPr>
        <p:spPr>
          <a:xfrm flipV="1">
            <a:off x="6047475" y="3801412"/>
            <a:ext cx="208549" cy="1926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36592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6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GRACIAS!</a:t>
            </a:r>
            <a:endParaRPr dirty="0"/>
          </a:p>
        </p:txBody>
      </p:sp>
      <p:sp>
        <p:nvSpPr>
          <p:cNvPr id="1769" name="Google Shape;1769;p46"/>
          <p:cNvSpPr txBox="1">
            <a:spLocks noGrp="1"/>
          </p:cNvSpPr>
          <p:nvPr>
            <p:ph type="subTitle" idx="1"/>
          </p:nvPr>
        </p:nvSpPr>
        <p:spPr>
          <a:xfrm>
            <a:off x="2562000" y="2353351"/>
            <a:ext cx="40200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>
                <a:solidFill>
                  <a:srgbClr val="F3F3F3"/>
                </a:solidFill>
              </a:rPr>
              <a:t>Álvaro González Jiménez</a:t>
            </a:r>
            <a:endParaRPr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</a:rPr>
              <a:t>agonzj02@estudiantes.unileon.es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54596" y="1585564"/>
            <a:ext cx="2427432" cy="7070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DESCRIPCIÓN DEL PROBLEMA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4886276" y="1719213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 DE DATOS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768312" y="3015974"/>
            <a:ext cx="2339069" cy="7070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HERRAMIENTAS UTILIZADAS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6100619" y="3002788"/>
            <a:ext cx="2339100" cy="7747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DESCRIPCIÓN DE LA APLICACIÓN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27" name="Google Shape;127;p26"/>
          <p:cNvCxnSpPr/>
          <p:nvPr/>
        </p:nvCxnSpPr>
        <p:spPr>
          <a:xfrm>
            <a:off x="2635538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" name="Google Shape;160;p29">
            <a:extLst>
              <a:ext uri="{FF2B5EF4-FFF2-40B4-BE49-F238E27FC236}">
                <a16:creationId xmlns:a16="http://schemas.microsoft.com/office/drawing/2014/main" id="{26A62FB4-7628-4252-8E5B-7C25EECA637D}"/>
              </a:ext>
            </a:extLst>
          </p:cNvPr>
          <p:cNvSpPr txBox="1">
            <a:spLocks/>
          </p:cNvSpPr>
          <p:nvPr/>
        </p:nvSpPr>
        <p:spPr>
          <a:xfrm>
            <a:off x="7200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720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s-ES" sz="3000" dirty="0"/>
              <a:t>ÍNDICE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23561" y="1414204"/>
            <a:ext cx="2339100" cy="7752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EXPLICACIÓN DEL ALGORITMO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4858836" y="1597409"/>
            <a:ext cx="2596528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CRÍTICO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751086" y="2842717"/>
            <a:ext cx="2339100" cy="7575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RESULTADOS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6100574" y="2842717"/>
            <a:ext cx="2323426" cy="7575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LÍNEAS DE FUTURO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917711" y="299205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262" y="1597409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5257601" y="29836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025707" y="162022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cxnSp>
        <p:nvCxnSpPr>
          <p:cNvPr id="127" name="Google Shape;127;p26"/>
          <p:cNvCxnSpPr/>
          <p:nvPr/>
        </p:nvCxnSpPr>
        <p:spPr>
          <a:xfrm>
            <a:off x="2602165" y="287910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4718513" y="149285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946902" y="287910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360515" y="149285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" name="Google Shape;160;p29">
            <a:extLst>
              <a:ext uri="{FF2B5EF4-FFF2-40B4-BE49-F238E27FC236}">
                <a16:creationId xmlns:a16="http://schemas.microsoft.com/office/drawing/2014/main" id="{26A62FB4-7628-4252-8E5B-7C25EECA637D}"/>
              </a:ext>
            </a:extLst>
          </p:cNvPr>
          <p:cNvSpPr txBox="1">
            <a:spLocks/>
          </p:cNvSpPr>
          <p:nvPr/>
        </p:nvSpPr>
        <p:spPr>
          <a:xfrm>
            <a:off x="7200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720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s-ES" sz="3000" dirty="0"/>
              <a:t>ÍNDICE</a:t>
            </a:r>
          </a:p>
        </p:txBody>
      </p:sp>
      <p:sp>
        <p:nvSpPr>
          <p:cNvPr id="19" name="Google Shape;126;p26">
            <a:extLst>
              <a:ext uri="{FF2B5EF4-FFF2-40B4-BE49-F238E27FC236}">
                <a16:creationId xmlns:a16="http://schemas.microsoft.com/office/drawing/2014/main" id="{7A5F5EB7-A886-42D1-873A-7F2CFD94F586}"/>
              </a:ext>
            </a:extLst>
          </p:cNvPr>
          <p:cNvSpPr txBox="1">
            <a:spLocks/>
          </p:cNvSpPr>
          <p:nvPr/>
        </p:nvSpPr>
        <p:spPr>
          <a:xfrm>
            <a:off x="3425707" y="4212175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09</a:t>
            </a:r>
          </a:p>
        </p:txBody>
      </p:sp>
      <p:cxnSp>
        <p:nvCxnSpPr>
          <p:cNvPr id="28" name="Google Shape;127;p26">
            <a:extLst>
              <a:ext uri="{FF2B5EF4-FFF2-40B4-BE49-F238E27FC236}">
                <a16:creationId xmlns:a16="http://schemas.microsoft.com/office/drawing/2014/main" id="{425EB0E1-2FE8-4682-B8BC-C87B52B2D5C7}"/>
              </a:ext>
            </a:extLst>
          </p:cNvPr>
          <p:cNvCxnSpPr/>
          <p:nvPr/>
        </p:nvCxnSpPr>
        <p:spPr>
          <a:xfrm>
            <a:off x="4122504" y="410762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9" name="Google Shape;121;p26">
            <a:extLst>
              <a:ext uri="{FF2B5EF4-FFF2-40B4-BE49-F238E27FC236}">
                <a16:creationId xmlns:a16="http://schemas.microsoft.com/office/drawing/2014/main" id="{FAA190CE-E352-486A-A504-6A01E76C5A9C}"/>
              </a:ext>
            </a:extLst>
          </p:cNvPr>
          <p:cNvSpPr txBox="1">
            <a:spLocks/>
          </p:cNvSpPr>
          <p:nvPr/>
        </p:nvSpPr>
        <p:spPr>
          <a:xfrm>
            <a:off x="4277931" y="4044129"/>
            <a:ext cx="2323426" cy="757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720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ES" dirty="0"/>
              <a:t>LECCIONES APRENDIDAS</a:t>
            </a:r>
          </a:p>
        </p:txBody>
      </p:sp>
    </p:spTree>
    <p:extLst>
      <p:ext uri="{BB962C8B-B14F-4D97-AF65-F5344CB8AC3E}">
        <p14:creationId xmlns:p14="http://schemas.microsoft.com/office/powerpoint/2010/main" val="2673871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</a:rPr>
              <a:t>DESCRIPCIÓN DEL PROBLEMA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1"/>
          </p:nvPr>
        </p:nvSpPr>
        <p:spPr>
          <a:xfrm>
            <a:off x="720000" y="2242615"/>
            <a:ext cx="2060700" cy="7853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</a:rPr>
              <a:t>Más de 9</a:t>
            </a:r>
            <a:r>
              <a:rPr lang="en" dirty="0"/>
              <a:t>.000 películas disponibles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2"/>
          </p:nvPr>
        </p:nvSpPr>
        <p:spPr>
          <a:xfrm>
            <a:off x="6362450" y="2242615"/>
            <a:ext cx="2060700" cy="7853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Plataformas de streaming favorecen a sus propias producciones</a:t>
            </a:r>
            <a:endParaRPr dirty="0"/>
          </a:p>
        </p:txBody>
      </p:sp>
      <p:sp>
        <p:nvSpPr>
          <p:cNvPr id="163" name="Google Shape;163;p29"/>
          <p:cNvSpPr txBox="1">
            <a:spLocks noGrp="1"/>
          </p:cNvSpPr>
          <p:nvPr>
            <p:ph type="subTitle" idx="3"/>
          </p:nvPr>
        </p:nvSpPr>
        <p:spPr>
          <a:xfrm>
            <a:off x="3541212" y="2242615"/>
            <a:ext cx="2060700" cy="7853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solidFill>
                  <a:srgbClr val="F3F3F3"/>
                </a:solidFill>
              </a:rPr>
              <a:t>Películas desde el año 1903 hasta la actualidad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980700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EXTENSIÓN DEL CATÁLOGO</a:t>
            </a:r>
            <a:endParaRPr dirty="0"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4"/>
          </p:nvPr>
        </p:nvSpPr>
        <p:spPr>
          <a:xfrm>
            <a:off x="6203730" y="3396503"/>
            <a:ext cx="2378088" cy="7692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AUSENCIA INTERESES EXTERNOS</a:t>
            </a:r>
            <a:endParaRPr dirty="0"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5"/>
          </p:nvPr>
        </p:nvSpPr>
        <p:spPr>
          <a:xfrm>
            <a:off x="3801912" y="3436575"/>
            <a:ext cx="1539300" cy="75144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ANTIGÜEDAD DE LAS PELÍCULAS</a:t>
            </a:r>
            <a:endParaRPr dirty="0"/>
          </a:p>
        </p:txBody>
      </p:sp>
      <p:cxnSp>
        <p:nvCxnSpPr>
          <p:cNvPr id="167" name="Google Shape;167;p29"/>
          <p:cNvCxnSpPr>
            <a:cxnSpLocks/>
            <a:stCxn id="161" idx="2"/>
            <a:endCxn id="164" idx="0"/>
          </p:cNvCxnSpPr>
          <p:nvPr/>
        </p:nvCxnSpPr>
        <p:spPr>
          <a:xfrm>
            <a:off x="1750350" y="3027924"/>
            <a:ext cx="0" cy="408651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8" name="Google Shape;168;p29"/>
          <p:cNvCxnSpPr>
            <a:cxnSpLocks/>
            <a:stCxn id="166" idx="0"/>
            <a:endCxn id="163" idx="2"/>
          </p:cNvCxnSpPr>
          <p:nvPr/>
        </p:nvCxnSpPr>
        <p:spPr>
          <a:xfrm flipV="1">
            <a:off x="4571562" y="3027925"/>
            <a:ext cx="0" cy="40865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9" name="Google Shape;169;p29"/>
          <p:cNvCxnSpPr>
            <a:cxnSpLocks/>
            <a:stCxn id="165" idx="0"/>
            <a:endCxn id="162" idx="2"/>
          </p:cNvCxnSpPr>
          <p:nvPr/>
        </p:nvCxnSpPr>
        <p:spPr>
          <a:xfrm flipV="1">
            <a:off x="7392774" y="3027925"/>
            <a:ext cx="26" cy="368578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HERRAMIENTAS UTILIZADAS</a:t>
            </a:r>
            <a:endParaRPr dirty="0"/>
          </a:p>
        </p:txBody>
      </p:sp>
      <p:sp>
        <p:nvSpPr>
          <p:cNvPr id="1603" name="Google Shape;1603;p42"/>
          <p:cNvSpPr txBox="1"/>
          <p:nvPr/>
        </p:nvSpPr>
        <p:spPr>
          <a:xfrm>
            <a:off x="2088350" y="1664250"/>
            <a:ext cx="2074800" cy="10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Neo4j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Cypher</a:t>
            </a:r>
          </a:p>
        </p:txBody>
      </p:sp>
      <p:grpSp>
        <p:nvGrpSpPr>
          <p:cNvPr id="1605" name="Google Shape;1605;p42"/>
          <p:cNvGrpSpPr/>
          <p:nvPr/>
        </p:nvGrpSpPr>
        <p:grpSpPr>
          <a:xfrm>
            <a:off x="1047565" y="1676257"/>
            <a:ext cx="635477" cy="633411"/>
            <a:chOff x="6039282" y="1042577"/>
            <a:chExt cx="734315" cy="731929"/>
          </a:xfrm>
        </p:grpSpPr>
        <p:sp>
          <p:nvSpPr>
            <p:cNvPr id="1606" name="Google Shape;1606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2"/>
          <p:cNvGrpSpPr/>
          <p:nvPr/>
        </p:nvGrpSpPr>
        <p:grpSpPr>
          <a:xfrm>
            <a:off x="685928" y="1318008"/>
            <a:ext cx="1359588" cy="1359588"/>
            <a:chOff x="885403" y="1571142"/>
            <a:chExt cx="2598600" cy="2598600"/>
          </a:xfrm>
        </p:grpSpPr>
        <p:sp>
          <p:nvSpPr>
            <p:cNvPr id="1628" name="Google Shape;1628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42"/>
          <p:cNvGrpSpPr/>
          <p:nvPr/>
        </p:nvGrpSpPr>
        <p:grpSpPr>
          <a:xfrm>
            <a:off x="5159681" y="2296413"/>
            <a:ext cx="635477" cy="633411"/>
            <a:chOff x="6039282" y="1042577"/>
            <a:chExt cx="734315" cy="731929"/>
          </a:xfrm>
        </p:grpSpPr>
        <p:sp>
          <p:nvSpPr>
            <p:cNvPr id="1632" name="Google Shape;1632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2"/>
          <p:cNvGrpSpPr/>
          <p:nvPr/>
        </p:nvGrpSpPr>
        <p:grpSpPr>
          <a:xfrm rot="9050597">
            <a:off x="4797688" y="1921314"/>
            <a:ext cx="1359571" cy="1359571"/>
            <a:chOff x="885403" y="1571142"/>
            <a:chExt cx="2598600" cy="2598600"/>
          </a:xfrm>
        </p:grpSpPr>
        <p:sp>
          <p:nvSpPr>
            <p:cNvPr id="1654" name="Google Shape;1654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42"/>
          <p:cNvGrpSpPr/>
          <p:nvPr/>
        </p:nvGrpSpPr>
        <p:grpSpPr>
          <a:xfrm>
            <a:off x="1047565" y="3210636"/>
            <a:ext cx="635477" cy="633411"/>
            <a:chOff x="6039282" y="1042577"/>
            <a:chExt cx="734315" cy="731929"/>
          </a:xfrm>
        </p:grpSpPr>
        <p:sp>
          <p:nvSpPr>
            <p:cNvPr id="1658" name="Google Shape;1658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42"/>
          <p:cNvGrpSpPr/>
          <p:nvPr/>
        </p:nvGrpSpPr>
        <p:grpSpPr>
          <a:xfrm rot="3938964">
            <a:off x="686008" y="2852262"/>
            <a:ext cx="1359428" cy="1359428"/>
            <a:chOff x="885403" y="1571142"/>
            <a:chExt cx="2598600" cy="2598600"/>
          </a:xfrm>
        </p:grpSpPr>
        <p:sp>
          <p:nvSpPr>
            <p:cNvPr id="1680" name="Google Shape;1680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1" name="Google Shape;1711;p42"/>
          <p:cNvSpPr txBox="1"/>
          <p:nvPr/>
        </p:nvSpPr>
        <p:spPr>
          <a:xfrm>
            <a:off x="2098008" y="1397742"/>
            <a:ext cx="2281999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BASE DE DATOS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2" name="Google Shape;1712;p42"/>
          <p:cNvSpPr txBox="1"/>
          <p:nvPr/>
        </p:nvSpPr>
        <p:spPr>
          <a:xfrm>
            <a:off x="2088350" y="2882332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SERVIDOR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3" name="Google Shape;1713;p42"/>
          <p:cNvSpPr txBox="1"/>
          <p:nvPr/>
        </p:nvSpPr>
        <p:spPr>
          <a:xfrm>
            <a:off x="6121602" y="1947408"/>
            <a:ext cx="2284752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INTERFAZ DE USUARIO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5" name="Google Shape;1603;p42">
            <a:extLst>
              <a:ext uri="{FF2B5EF4-FFF2-40B4-BE49-F238E27FC236}">
                <a16:creationId xmlns:a16="http://schemas.microsoft.com/office/drawing/2014/main" id="{E8A89360-4C12-45DA-8421-CCB463FF3754}"/>
              </a:ext>
            </a:extLst>
          </p:cNvPr>
          <p:cNvSpPr txBox="1"/>
          <p:nvPr/>
        </p:nvSpPr>
        <p:spPr>
          <a:xfrm>
            <a:off x="2095673" y="3103634"/>
            <a:ext cx="2074800" cy="10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Python         Flask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Pandas         Numpy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Sklearn         Scipy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6" name="Google Shape;1603;p42">
            <a:extLst>
              <a:ext uri="{FF2B5EF4-FFF2-40B4-BE49-F238E27FC236}">
                <a16:creationId xmlns:a16="http://schemas.microsoft.com/office/drawing/2014/main" id="{88F2AE75-BF70-4BCB-9BF2-D7545CED05DD}"/>
              </a:ext>
            </a:extLst>
          </p:cNvPr>
          <p:cNvSpPr txBox="1"/>
          <p:nvPr/>
        </p:nvSpPr>
        <p:spPr>
          <a:xfrm>
            <a:off x="6134661" y="2162833"/>
            <a:ext cx="2074800" cy="10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JavaScript       Vue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Vuetify            Vue-router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Vuex                Axios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0775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 DE DATOS</a:t>
            </a:r>
            <a:endParaRPr dirty="0"/>
          </a:p>
        </p:txBody>
      </p:sp>
      <p:sp>
        <p:nvSpPr>
          <p:cNvPr id="700" name="Google Shape;700;p36"/>
          <p:cNvSpPr txBox="1">
            <a:spLocks noGrp="1"/>
          </p:cNvSpPr>
          <p:nvPr>
            <p:ph type="subTitle" idx="4294967295"/>
          </p:nvPr>
        </p:nvSpPr>
        <p:spPr>
          <a:xfrm>
            <a:off x="714450" y="3779475"/>
            <a:ext cx="1532400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Búsqueda de la base de datos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701" name="Google Shape;701;p36"/>
          <p:cNvSpPr txBox="1">
            <a:spLocks noGrp="1"/>
          </p:cNvSpPr>
          <p:nvPr>
            <p:ph type="subTitle" idx="4294967295"/>
          </p:nvPr>
        </p:nvSpPr>
        <p:spPr>
          <a:xfrm>
            <a:off x="3805900" y="3779475"/>
            <a:ext cx="1532400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rgbClr val="F3F3F3"/>
                </a:solidFill>
              </a:rPr>
              <a:t>Carga de la base de datos en el sistema gestor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702" name="Google Shape;702;p36"/>
          <p:cNvSpPr txBox="1">
            <a:spLocks noGrp="1"/>
          </p:cNvSpPr>
          <p:nvPr>
            <p:ph type="subTitle" idx="4294967295"/>
          </p:nvPr>
        </p:nvSpPr>
        <p:spPr>
          <a:xfrm>
            <a:off x="2260075" y="1266013"/>
            <a:ext cx="1532400" cy="987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Transformación de los archivos de la base de datos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703" name="Google Shape;703;p36"/>
          <p:cNvSpPr txBox="1">
            <a:spLocks noGrp="1"/>
          </p:cNvSpPr>
          <p:nvPr>
            <p:ph type="subTitle" idx="4294967295"/>
          </p:nvPr>
        </p:nvSpPr>
        <p:spPr>
          <a:xfrm>
            <a:off x="6897400" y="3779475"/>
            <a:ext cx="1532400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rgbClr val="F3F3F3"/>
                </a:solidFill>
              </a:rPr>
              <a:t>Visualización de la estructura de la base 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704" name="Google Shape;704;p36"/>
          <p:cNvSpPr txBox="1">
            <a:spLocks noGrp="1"/>
          </p:cNvSpPr>
          <p:nvPr>
            <p:ph type="subTitle" idx="4294967295"/>
          </p:nvPr>
        </p:nvSpPr>
        <p:spPr>
          <a:xfrm>
            <a:off x="5288402" y="1266013"/>
            <a:ext cx="1843589" cy="987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rgbClr val="F3F3F3"/>
                </a:solidFill>
              </a:rPr>
              <a:t>Limpieza y eliminación de repetidos e inconsistencias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705" name="Google Shape;705;p36"/>
          <p:cNvSpPr txBox="1">
            <a:spLocks noGrp="1"/>
          </p:cNvSpPr>
          <p:nvPr>
            <p:ph type="subTitle" idx="4294967295"/>
          </p:nvPr>
        </p:nvSpPr>
        <p:spPr>
          <a:xfrm>
            <a:off x="2197200" y="21258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CONVERSIÓN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6" name="Google Shape;706;p36"/>
          <p:cNvSpPr txBox="1">
            <a:spLocks noGrp="1"/>
          </p:cNvSpPr>
          <p:nvPr>
            <p:ph type="subTitle" idx="4294967295"/>
          </p:nvPr>
        </p:nvSpPr>
        <p:spPr>
          <a:xfrm>
            <a:off x="5288600" y="2125814"/>
            <a:ext cx="1759622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PROCESAMIENTO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7" name="Google Shape;707;p36"/>
          <p:cNvSpPr txBox="1">
            <a:spLocks noGrp="1"/>
          </p:cNvSpPr>
          <p:nvPr>
            <p:ph type="subTitle" idx="4294967295"/>
          </p:nvPr>
        </p:nvSpPr>
        <p:spPr>
          <a:xfrm>
            <a:off x="651400" y="34010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SELECCIÓN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8" name="Google Shape;708;p36"/>
          <p:cNvSpPr txBox="1">
            <a:spLocks noGrp="1"/>
          </p:cNvSpPr>
          <p:nvPr>
            <p:ph type="subTitle" idx="4294967295"/>
          </p:nvPr>
        </p:nvSpPr>
        <p:spPr>
          <a:xfrm>
            <a:off x="6834400" y="34010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OBSERVACIÓN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9" name="Google Shape;709;p36"/>
          <p:cNvSpPr txBox="1">
            <a:spLocks noGrp="1"/>
          </p:cNvSpPr>
          <p:nvPr>
            <p:ph type="subTitle" idx="4294967295"/>
          </p:nvPr>
        </p:nvSpPr>
        <p:spPr>
          <a:xfrm>
            <a:off x="3742900" y="34010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IMPORTACIÓN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10" name="Google Shape;710;p36"/>
          <p:cNvSpPr/>
          <p:nvPr/>
        </p:nvSpPr>
        <p:spPr>
          <a:xfrm>
            <a:off x="11942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6"/>
          <p:cNvSpPr/>
          <p:nvPr/>
        </p:nvSpPr>
        <p:spPr>
          <a:xfrm>
            <a:off x="27399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6"/>
          <p:cNvSpPr/>
          <p:nvPr/>
        </p:nvSpPr>
        <p:spPr>
          <a:xfrm>
            <a:off x="42856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6"/>
          <p:cNvSpPr/>
          <p:nvPr/>
        </p:nvSpPr>
        <p:spPr>
          <a:xfrm>
            <a:off x="58313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6"/>
          <p:cNvSpPr/>
          <p:nvPr/>
        </p:nvSpPr>
        <p:spPr>
          <a:xfrm>
            <a:off x="73770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5" name="Google Shape;715;p36"/>
          <p:cNvCxnSpPr>
            <a:stCxn id="710" idx="6"/>
            <a:endCxn id="711" idx="2"/>
          </p:cNvCxnSpPr>
          <p:nvPr/>
        </p:nvCxnSpPr>
        <p:spPr>
          <a:xfrm>
            <a:off x="17669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6"/>
          <p:cNvCxnSpPr>
            <a:stCxn id="711" idx="6"/>
            <a:endCxn id="712" idx="2"/>
          </p:cNvCxnSpPr>
          <p:nvPr/>
        </p:nvCxnSpPr>
        <p:spPr>
          <a:xfrm>
            <a:off x="33126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36"/>
          <p:cNvCxnSpPr>
            <a:stCxn id="712" idx="6"/>
            <a:endCxn id="713" idx="2"/>
          </p:cNvCxnSpPr>
          <p:nvPr/>
        </p:nvCxnSpPr>
        <p:spPr>
          <a:xfrm>
            <a:off x="48583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36"/>
          <p:cNvCxnSpPr>
            <a:stCxn id="713" idx="6"/>
            <a:endCxn id="714" idx="2"/>
          </p:cNvCxnSpPr>
          <p:nvPr/>
        </p:nvCxnSpPr>
        <p:spPr>
          <a:xfrm>
            <a:off x="64040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9" name="Google Shape;719;p36"/>
          <p:cNvGrpSpPr/>
          <p:nvPr/>
        </p:nvGrpSpPr>
        <p:grpSpPr>
          <a:xfrm>
            <a:off x="1332734" y="2826965"/>
            <a:ext cx="288452" cy="275353"/>
            <a:chOff x="4126815" y="2760704"/>
            <a:chExt cx="380393" cy="363118"/>
          </a:xfrm>
        </p:grpSpPr>
        <p:sp>
          <p:nvSpPr>
            <p:cNvPr id="720" name="Google Shape;720;p36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Google Shape;724;p36"/>
          <p:cNvGrpSpPr/>
          <p:nvPr/>
        </p:nvGrpSpPr>
        <p:grpSpPr>
          <a:xfrm>
            <a:off x="2885622" y="2824148"/>
            <a:ext cx="281276" cy="280987"/>
            <a:chOff x="2497275" y="2744159"/>
            <a:chExt cx="370930" cy="370549"/>
          </a:xfrm>
          <a:solidFill>
            <a:schemeClr val="tx2"/>
          </a:solidFill>
        </p:grpSpPr>
        <p:sp>
          <p:nvSpPr>
            <p:cNvPr id="725" name="Google Shape;725;p36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36"/>
          <p:cNvGrpSpPr/>
          <p:nvPr/>
        </p:nvGrpSpPr>
        <p:grpSpPr>
          <a:xfrm>
            <a:off x="4417196" y="2834313"/>
            <a:ext cx="309505" cy="260656"/>
            <a:chOff x="2171474" y="3369229"/>
            <a:chExt cx="408156" cy="343737"/>
          </a:xfrm>
          <a:solidFill>
            <a:schemeClr val="tx2"/>
          </a:solidFill>
        </p:grpSpPr>
        <p:sp>
          <p:nvSpPr>
            <p:cNvPr id="733" name="Google Shape;733;p36"/>
            <p:cNvSpPr/>
            <p:nvPr/>
          </p:nvSpPr>
          <p:spPr>
            <a:xfrm>
              <a:off x="2171474" y="3369229"/>
              <a:ext cx="408156" cy="343737"/>
            </a:xfrm>
            <a:custGeom>
              <a:avLst/>
              <a:gdLst/>
              <a:ahLst/>
              <a:cxnLst/>
              <a:rect l="l" t="t" r="r" b="b"/>
              <a:pathLst>
                <a:path w="12824" h="10800" extrusionOk="0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2292737" y="3477220"/>
              <a:ext cx="164898" cy="164866"/>
            </a:xfrm>
            <a:custGeom>
              <a:avLst/>
              <a:gdLst/>
              <a:ahLst/>
              <a:cxnLst/>
              <a:rect l="l" t="t" r="r" b="b"/>
              <a:pathLst>
                <a:path w="5181" h="5180" extrusionOk="0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2256358" y="3451503"/>
              <a:ext cx="188769" cy="177311"/>
            </a:xfrm>
            <a:custGeom>
              <a:avLst/>
              <a:gdLst/>
              <a:ahLst/>
              <a:cxnLst/>
              <a:rect l="l" t="t" r="r" b="b"/>
              <a:pathLst>
                <a:path w="5931" h="5571" extrusionOk="0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2305245" y="3491160"/>
              <a:ext cx="189151" cy="176706"/>
            </a:xfrm>
            <a:custGeom>
              <a:avLst/>
              <a:gdLst/>
              <a:ahLst/>
              <a:cxnLst/>
              <a:rect l="l" t="t" r="r" b="b"/>
              <a:pathLst>
                <a:path w="5943" h="5552" extrusionOk="0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13364;p63">
            <a:extLst>
              <a:ext uri="{FF2B5EF4-FFF2-40B4-BE49-F238E27FC236}">
                <a16:creationId xmlns:a16="http://schemas.microsoft.com/office/drawing/2014/main" id="{9F7A570C-087A-41CB-8C9F-30BADFD1890A}"/>
              </a:ext>
            </a:extLst>
          </p:cNvPr>
          <p:cNvGrpSpPr/>
          <p:nvPr/>
        </p:nvGrpSpPr>
        <p:grpSpPr>
          <a:xfrm>
            <a:off x="7520708" y="2826336"/>
            <a:ext cx="350576" cy="280454"/>
            <a:chOff x="7500054" y="2934735"/>
            <a:chExt cx="350576" cy="280454"/>
          </a:xfrm>
          <a:solidFill>
            <a:schemeClr val="tx2"/>
          </a:solidFill>
        </p:grpSpPr>
        <p:sp>
          <p:nvSpPr>
            <p:cNvPr id="48" name="Google Shape;13365;p63">
              <a:extLst>
                <a:ext uri="{FF2B5EF4-FFF2-40B4-BE49-F238E27FC236}">
                  <a16:creationId xmlns:a16="http://schemas.microsoft.com/office/drawing/2014/main" id="{8A1CEE08-924B-4485-8EA1-731DA43443DF}"/>
                </a:ext>
              </a:extLst>
            </p:cNvPr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366;p63">
              <a:extLst>
                <a:ext uri="{FF2B5EF4-FFF2-40B4-BE49-F238E27FC236}">
                  <a16:creationId xmlns:a16="http://schemas.microsoft.com/office/drawing/2014/main" id="{BD8F6AF5-CC1A-4283-A00C-FA0F728A7F13}"/>
                </a:ext>
              </a:extLst>
            </p:cNvPr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367;p63">
              <a:extLst>
                <a:ext uri="{FF2B5EF4-FFF2-40B4-BE49-F238E27FC236}">
                  <a16:creationId xmlns:a16="http://schemas.microsoft.com/office/drawing/2014/main" id="{CD8ECDFE-27FB-407C-B552-B2C93E474804}"/>
                </a:ext>
              </a:extLst>
            </p:cNvPr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368;p63">
              <a:extLst>
                <a:ext uri="{FF2B5EF4-FFF2-40B4-BE49-F238E27FC236}">
                  <a16:creationId xmlns:a16="http://schemas.microsoft.com/office/drawing/2014/main" id="{59531B5D-5CE0-4091-BD3C-DC6B16629CF7}"/>
                </a:ext>
              </a:extLst>
            </p:cNvPr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369;p63">
              <a:extLst>
                <a:ext uri="{FF2B5EF4-FFF2-40B4-BE49-F238E27FC236}">
                  <a16:creationId xmlns:a16="http://schemas.microsoft.com/office/drawing/2014/main" id="{30A81332-F027-4448-8518-260DD6D5CBC1}"/>
                </a:ext>
              </a:extLst>
            </p:cNvPr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370;p63">
              <a:extLst>
                <a:ext uri="{FF2B5EF4-FFF2-40B4-BE49-F238E27FC236}">
                  <a16:creationId xmlns:a16="http://schemas.microsoft.com/office/drawing/2014/main" id="{FD2B99EC-C2AB-48B7-90D3-9C63FD3CC4A3}"/>
                </a:ext>
              </a:extLst>
            </p:cNvPr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371;p63">
              <a:extLst>
                <a:ext uri="{FF2B5EF4-FFF2-40B4-BE49-F238E27FC236}">
                  <a16:creationId xmlns:a16="http://schemas.microsoft.com/office/drawing/2014/main" id="{C913C988-96F9-4F9A-910C-CA1038FE2407}"/>
                </a:ext>
              </a:extLst>
            </p:cNvPr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372;p63">
              <a:extLst>
                <a:ext uri="{FF2B5EF4-FFF2-40B4-BE49-F238E27FC236}">
                  <a16:creationId xmlns:a16="http://schemas.microsoft.com/office/drawing/2014/main" id="{04E99F3E-EF64-4153-8B90-22AB18DBC4CD}"/>
                </a:ext>
              </a:extLst>
            </p:cNvPr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13751;p63">
            <a:extLst>
              <a:ext uri="{FF2B5EF4-FFF2-40B4-BE49-F238E27FC236}">
                <a16:creationId xmlns:a16="http://schemas.microsoft.com/office/drawing/2014/main" id="{2CBC0DEA-3E94-4205-AA53-D7A3C8FEA3EC}"/>
              </a:ext>
            </a:extLst>
          </p:cNvPr>
          <p:cNvGrpSpPr/>
          <p:nvPr/>
        </p:nvGrpSpPr>
        <p:grpSpPr>
          <a:xfrm>
            <a:off x="5902867" y="2812403"/>
            <a:ext cx="422717" cy="264467"/>
            <a:chOff x="7009649" y="1541981"/>
            <a:chExt cx="524940" cy="320655"/>
          </a:xfrm>
          <a:solidFill>
            <a:schemeClr val="tx2"/>
          </a:solidFill>
        </p:grpSpPr>
        <p:sp>
          <p:nvSpPr>
            <p:cNvPr id="57" name="Google Shape;13752;p63">
              <a:extLst>
                <a:ext uri="{FF2B5EF4-FFF2-40B4-BE49-F238E27FC236}">
                  <a16:creationId xmlns:a16="http://schemas.microsoft.com/office/drawing/2014/main" id="{B2E0A82B-4565-4189-9D04-1E23510168CC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753;p63">
              <a:extLst>
                <a:ext uri="{FF2B5EF4-FFF2-40B4-BE49-F238E27FC236}">
                  <a16:creationId xmlns:a16="http://schemas.microsoft.com/office/drawing/2014/main" id="{2F80EFD5-F454-4315-AB00-EDCF7F4EA22B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754;p63">
              <a:extLst>
                <a:ext uri="{FF2B5EF4-FFF2-40B4-BE49-F238E27FC236}">
                  <a16:creationId xmlns:a16="http://schemas.microsoft.com/office/drawing/2014/main" id="{75E1920C-1A78-4F74-99CB-093F7CDBFF1C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755;p63">
              <a:extLst>
                <a:ext uri="{FF2B5EF4-FFF2-40B4-BE49-F238E27FC236}">
                  <a16:creationId xmlns:a16="http://schemas.microsoft.com/office/drawing/2014/main" id="{F1C26933-46DB-40E8-B3F3-E1D8131055E1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756;p63">
              <a:extLst>
                <a:ext uri="{FF2B5EF4-FFF2-40B4-BE49-F238E27FC236}">
                  <a16:creationId xmlns:a16="http://schemas.microsoft.com/office/drawing/2014/main" id="{25DB6097-2DB3-4D6B-BE46-FB6CECAF5A5E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757;p63">
              <a:extLst>
                <a:ext uri="{FF2B5EF4-FFF2-40B4-BE49-F238E27FC236}">
                  <a16:creationId xmlns:a16="http://schemas.microsoft.com/office/drawing/2014/main" id="{F85FC981-FF28-4FB4-B697-3AF001D71B86}"/>
                </a:ext>
              </a:extLst>
            </p:cNvPr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758;p63">
              <a:extLst>
                <a:ext uri="{FF2B5EF4-FFF2-40B4-BE49-F238E27FC236}">
                  <a16:creationId xmlns:a16="http://schemas.microsoft.com/office/drawing/2014/main" id="{3555BE9F-F9A5-44C7-A687-4671AD995EA6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759;p63">
              <a:extLst>
                <a:ext uri="{FF2B5EF4-FFF2-40B4-BE49-F238E27FC236}">
                  <a16:creationId xmlns:a16="http://schemas.microsoft.com/office/drawing/2014/main" id="{FCBFAD41-F2BB-4F04-8BDA-3D924A50624C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05196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DESCRIPCIÓN DE LA APLICACIÓN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1938928" y="1256062"/>
            <a:ext cx="5266143" cy="3596266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Demo_aplicacion (1)">
            <a:hlinkClick r:id="" action="ppaction://media"/>
            <a:extLst>
              <a:ext uri="{FF2B5EF4-FFF2-40B4-BE49-F238E27FC236}">
                <a16:creationId xmlns:a16="http://schemas.microsoft.com/office/drawing/2014/main" id="{2853DDC0-F184-4B2E-ABA3-7308AC4686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15518" y="1401155"/>
            <a:ext cx="4908650" cy="2683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2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EXPLICACIÓN DEL ALGORITMO</a:t>
            </a:r>
            <a:endParaRPr dirty="0"/>
          </a:p>
        </p:txBody>
      </p:sp>
      <p:grpSp>
        <p:nvGrpSpPr>
          <p:cNvPr id="407" name="Google Shape;407;p32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32"/>
          <p:cNvSpPr txBox="1">
            <a:spLocks noGrp="1"/>
          </p:cNvSpPr>
          <p:nvPr>
            <p:ph type="subTitle" idx="4294967295"/>
          </p:nvPr>
        </p:nvSpPr>
        <p:spPr>
          <a:xfrm>
            <a:off x="707351" y="2337500"/>
            <a:ext cx="2361874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Analizando las características de las películas valoradas</a:t>
            </a:r>
            <a:endParaRPr sz="1400" dirty="0"/>
          </a:p>
        </p:txBody>
      </p:sp>
      <p:sp>
        <p:nvSpPr>
          <p:cNvPr id="634" name="Google Shape;634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1697138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Analizando las valoraciones de usuarios parecidos</a:t>
            </a:r>
            <a:endParaRPr sz="1400" dirty="0"/>
          </a:p>
        </p:txBody>
      </p:sp>
      <p:sp>
        <p:nvSpPr>
          <p:cNvPr id="635" name="Google Shape;635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3294263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Unión ponderada de los dos algoritmos anteriores</a:t>
            </a:r>
            <a:endParaRPr sz="1400" dirty="0"/>
          </a:p>
        </p:txBody>
      </p:sp>
      <p:cxnSp>
        <p:nvCxnSpPr>
          <p:cNvPr id="636" name="Google Shape;636;p32"/>
          <p:cNvCxnSpPr>
            <a:stCxn id="634" idx="1"/>
          </p:cNvCxnSpPr>
          <p:nvPr/>
        </p:nvCxnSpPr>
        <p:spPr>
          <a:xfrm flipH="1">
            <a:off x="5172574" y="2047838"/>
            <a:ext cx="902400" cy="19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7" name="Google Shape;637;p32"/>
          <p:cNvCxnSpPr>
            <a:stCxn id="635" idx="1"/>
          </p:cNvCxnSpPr>
          <p:nvPr/>
        </p:nvCxnSpPr>
        <p:spPr>
          <a:xfrm rot="10800000">
            <a:off x="4590274" y="3202463"/>
            <a:ext cx="1484700" cy="44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8" name="Google Shape;638;p32"/>
          <p:cNvCxnSpPr>
            <a:cxnSpLocks/>
            <a:stCxn id="633" idx="3"/>
          </p:cNvCxnSpPr>
          <p:nvPr/>
        </p:nvCxnSpPr>
        <p:spPr>
          <a:xfrm>
            <a:off x="3069225" y="2688200"/>
            <a:ext cx="841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39" name="Google Shape;639;p32"/>
          <p:cNvSpPr txBox="1">
            <a:spLocks noGrp="1"/>
          </p:cNvSpPr>
          <p:nvPr>
            <p:ph type="subTitle" idx="4294967295"/>
          </p:nvPr>
        </p:nvSpPr>
        <p:spPr>
          <a:xfrm>
            <a:off x="860625" y="1968536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latin typeface="Rajdhani"/>
                <a:ea typeface="Rajdhani"/>
                <a:cs typeface="Rajdhani"/>
                <a:sym typeface="Rajdhani"/>
              </a:rPr>
              <a:t>CONTENT BASED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0" name="Google Shape;640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1328160"/>
            <a:ext cx="2421603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latin typeface="Rajdhani"/>
                <a:ea typeface="Rajdhani"/>
                <a:cs typeface="Rajdhani"/>
                <a:sym typeface="Rajdhani"/>
              </a:rPr>
              <a:t>COLLABORATIVE FILTERING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1" name="Google Shape;641;p32"/>
          <p:cNvSpPr txBox="1">
            <a:spLocks noGrp="1"/>
          </p:cNvSpPr>
          <p:nvPr>
            <p:ph type="subTitle" idx="4294967295"/>
          </p:nvPr>
        </p:nvSpPr>
        <p:spPr>
          <a:xfrm>
            <a:off x="6074975" y="2925285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latin typeface="Rajdhani"/>
                <a:ea typeface="Rajdhani"/>
                <a:cs typeface="Rajdhani"/>
                <a:sym typeface="Rajdhani"/>
              </a:rPr>
              <a:t>HYBRID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43"/>
          <p:cNvSpPr/>
          <p:nvPr/>
        </p:nvSpPr>
        <p:spPr>
          <a:xfrm>
            <a:off x="1565853" y="1426766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43"/>
          <p:cNvSpPr/>
          <p:nvPr/>
        </p:nvSpPr>
        <p:spPr>
          <a:xfrm>
            <a:off x="6718367" y="1426766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RESULTADOS</a:t>
            </a:r>
            <a:endParaRPr dirty="0"/>
          </a:p>
        </p:txBody>
      </p:sp>
      <p:sp>
        <p:nvSpPr>
          <p:cNvPr id="1724" name="Google Shape;1724;p43"/>
          <p:cNvSpPr txBox="1">
            <a:spLocks noGrp="1"/>
          </p:cNvSpPr>
          <p:nvPr>
            <p:ph type="subTitle" idx="1"/>
          </p:nvPr>
        </p:nvSpPr>
        <p:spPr>
          <a:xfrm flipH="1">
            <a:off x="5792117" y="2487763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ajdhani"/>
                <a:ea typeface="Rajdhani"/>
                <a:cs typeface="Rajdhani"/>
                <a:sym typeface="Rajdhani"/>
              </a:rPr>
              <a:t>HYBRID</a:t>
            </a:r>
            <a:endParaRPr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25" name="Google Shape;1725;p43"/>
          <p:cNvSpPr txBox="1">
            <a:spLocks noGrp="1"/>
          </p:cNvSpPr>
          <p:nvPr>
            <p:ph type="subTitle" idx="3"/>
          </p:nvPr>
        </p:nvSpPr>
        <p:spPr>
          <a:xfrm flipH="1">
            <a:off x="559382" y="2492280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ajdhani"/>
                <a:ea typeface="Rajdhani"/>
                <a:cs typeface="Rajdhani"/>
                <a:sym typeface="Rajdhani"/>
              </a:rPr>
              <a:t>CONTENT BASED</a:t>
            </a:r>
            <a:endParaRPr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" name="Google Shape;1719;p43">
            <a:extLst>
              <a:ext uri="{FF2B5EF4-FFF2-40B4-BE49-F238E27FC236}">
                <a16:creationId xmlns:a16="http://schemas.microsoft.com/office/drawing/2014/main" id="{4238C818-3F22-40B5-A045-CD385231B364}"/>
              </a:ext>
            </a:extLst>
          </p:cNvPr>
          <p:cNvSpPr/>
          <p:nvPr/>
        </p:nvSpPr>
        <p:spPr>
          <a:xfrm>
            <a:off x="4142700" y="1428724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725;p43">
            <a:extLst>
              <a:ext uri="{FF2B5EF4-FFF2-40B4-BE49-F238E27FC236}">
                <a16:creationId xmlns:a16="http://schemas.microsoft.com/office/drawing/2014/main" id="{82AA0FF0-E798-44E0-816C-85A66BCD950B}"/>
              </a:ext>
            </a:extLst>
          </p:cNvPr>
          <p:cNvSpPr txBox="1">
            <a:spLocks/>
          </p:cNvSpPr>
          <p:nvPr/>
        </p:nvSpPr>
        <p:spPr>
          <a:xfrm flipH="1">
            <a:off x="3210956" y="2494238"/>
            <a:ext cx="27111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800" b="0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es-ES" sz="2400" b="1" dirty="0">
                <a:latin typeface="Rajdhani"/>
                <a:ea typeface="Rajdhani"/>
                <a:cs typeface="Rajdhani"/>
                <a:sym typeface="Rajdhani"/>
              </a:rPr>
              <a:t>COLLABORATIVE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7CD193-E96B-4F33-8758-931A7C96E0F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 flipH="1">
            <a:off x="707562" y="2953694"/>
            <a:ext cx="2508888" cy="1793999"/>
          </a:xfrm>
        </p:spPr>
        <p:txBody>
          <a:bodyPr/>
          <a:lstStyle/>
          <a:p>
            <a:pPr algn="l"/>
            <a:r>
              <a:rPr lang="es-ES" dirty="0"/>
              <a:t>Certero con perfiles simples</a:t>
            </a:r>
          </a:p>
          <a:p>
            <a:pPr algn="l"/>
            <a:r>
              <a:rPr lang="es-ES" dirty="0"/>
              <a:t>No le afecta la popularidad</a:t>
            </a:r>
          </a:p>
          <a:p>
            <a:endParaRPr lang="es-ES" dirty="0"/>
          </a:p>
          <a:p>
            <a:endParaRPr lang="es-ES" dirty="0"/>
          </a:p>
          <a:p>
            <a:pPr marL="144000" indent="0" algn="l"/>
            <a:r>
              <a:rPr lang="es-ES" dirty="0"/>
              <a:t>Incapaz de expandirse a géneros con los que no se ha interactuado</a:t>
            </a:r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4A2D0E01-E2D2-40E6-9D1D-D26424A738BC}"/>
              </a:ext>
            </a:extLst>
          </p:cNvPr>
          <p:cNvSpPr txBox="1">
            <a:spLocks/>
          </p:cNvSpPr>
          <p:nvPr/>
        </p:nvSpPr>
        <p:spPr>
          <a:xfrm flipH="1">
            <a:off x="3322550" y="2953236"/>
            <a:ext cx="2508888" cy="179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144000" indent="0" algn="l"/>
            <a:r>
              <a:rPr lang="es-ES" dirty="0"/>
              <a:t>Efectividad mejora al aumentar las valoraciones</a:t>
            </a:r>
          </a:p>
          <a:p>
            <a:endParaRPr lang="es-ES" dirty="0"/>
          </a:p>
          <a:p>
            <a:endParaRPr lang="es-ES" dirty="0"/>
          </a:p>
          <a:p>
            <a:pPr marL="144000" indent="0" algn="l"/>
            <a:r>
              <a:rPr lang="es-ES" dirty="0"/>
              <a:t>Problema para recomendar películas poco valoradas</a:t>
            </a:r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B384D2A3-1937-40DA-AB49-B7921FC9E186}"/>
              </a:ext>
            </a:extLst>
          </p:cNvPr>
          <p:cNvSpPr txBox="1">
            <a:spLocks/>
          </p:cNvSpPr>
          <p:nvPr/>
        </p:nvSpPr>
        <p:spPr>
          <a:xfrm flipH="1">
            <a:off x="5893223" y="2953236"/>
            <a:ext cx="2711100" cy="179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144000" indent="0" algn="l"/>
            <a:r>
              <a:rPr lang="es-ES" dirty="0"/>
              <a:t>Une las ventajas de los dos algoritmos y corrige sus imperfecciones</a:t>
            </a:r>
          </a:p>
          <a:p>
            <a:endParaRPr lang="es-ES" dirty="0"/>
          </a:p>
          <a:p>
            <a:pPr marL="144000" indent="0" algn="l"/>
            <a:r>
              <a:rPr lang="es-ES" dirty="0" err="1"/>
              <a:t>Cold</a:t>
            </a:r>
            <a:r>
              <a:rPr lang="es-ES" dirty="0"/>
              <a:t> </a:t>
            </a:r>
            <a:r>
              <a:rPr lang="es-ES" dirty="0" err="1"/>
              <a:t>start</a:t>
            </a:r>
            <a:r>
              <a:rPr lang="es-ES" dirty="0"/>
              <a:t> en películas nuevas si el perfil de usuario es superficial</a:t>
            </a:r>
          </a:p>
        </p:txBody>
      </p:sp>
      <p:grpSp>
        <p:nvGrpSpPr>
          <p:cNvPr id="32" name="Google Shape;13505;p63">
            <a:extLst>
              <a:ext uri="{FF2B5EF4-FFF2-40B4-BE49-F238E27FC236}">
                <a16:creationId xmlns:a16="http://schemas.microsoft.com/office/drawing/2014/main" id="{5EAC3E7F-D9D6-445C-B069-37CD1CCFB255}"/>
              </a:ext>
            </a:extLst>
          </p:cNvPr>
          <p:cNvGrpSpPr/>
          <p:nvPr/>
        </p:nvGrpSpPr>
        <p:grpSpPr>
          <a:xfrm>
            <a:off x="1784090" y="1555149"/>
            <a:ext cx="425154" cy="562936"/>
            <a:chOff x="6155459" y="1969108"/>
            <a:chExt cx="249770" cy="363849"/>
          </a:xfrm>
          <a:solidFill>
            <a:schemeClr val="tx2"/>
          </a:solidFill>
        </p:grpSpPr>
        <p:sp>
          <p:nvSpPr>
            <p:cNvPr id="33" name="Google Shape;13506;p63">
              <a:extLst>
                <a:ext uri="{FF2B5EF4-FFF2-40B4-BE49-F238E27FC236}">
                  <a16:creationId xmlns:a16="http://schemas.microsoft.com/office/drawing/2014/main" id="{4B0BF5DD-A480-4C96-86C5-FA08756A1DDB}"/>
                </a:ext>
              </a:extLst>
            </p:cNvPr>
            <p:cNvSpPr/>
            <p:nvPr/>
          </p:nvSpPr>
          <p:spPr>
            <a:xfrm>
              <a:off x="6195628" y="1969108"/>
              <a:ext cx="169813" cy="227012"/>
            </a:xfrm>
            <a:custGeom>
              <a:avLst/>
              <a:gdLst/>
              <a:ahLst/>
              <a:cxnLst/>
              <a:rect l="l" t="t" r="r" b="b"/>
              <a:pathLst>
                <a:path w="5335" h="7132" extrusionOk="0">
                  <a:moveTo>
                    <a:pt x="4120" y="333"/>
                  </a:moveTo>
                  <a:lnTo>
                    <a:pt x="4120" y="1750"/>
                  </a:lnTo>
                  <a:cubicBezTo>
                    <a:pt x="4120" y="1869"/>
                    <a:pt x="4084" y="1965"/>
                    <a:pt x="4036" y="2072"/>
                  </a:cubicBezTo>
                  <a:lnTo>
                    <a:pt x="3953" y="2238"/>
                  </a:lnTo>
                  <a:cubicBezTo>
                    <a:pt x="3941" y="2262"/>
                    <a:pt x="3941" y="2286"/>
                    <a:pt x="3941" y="2310"/>
                  </a:cubicBezTo>
                  <a:lnTo>
                    <a:pt x="3941" y="2667"/>
                  </a:lnTo>
                  <a:cubicBezTo>
                    <a:pt x="3941" y="3024"/>
                    <a:pt x="3786" y="3358"/>
                    <a:pt x="3536" y="3584"/>
                  </a:cubicBezTo>
                  <a:cubicBezTo>
                    <a:pt x="3292" y="3807"/>
                    <a:pt x="3011" y="3935"/>
                    <a:pt x="2699" y="3935"/>
                  </a:cubicBezTo>
                  <a:cubicBezTo>
                    <a:pt x="2661" y="3935"/>
                    <a:pt x="2623" y="3933"/>
                    <a:pt x="2584" y="3929"/>
                  </a:cubicBezTo>
                  <a:cubicBezTo>
                    <a:pt x="1917" y="3893"/>
                    <a:pt x="1405" y="3310"/>
                    <a:pt x="1405" y="2619"/>
                  </a:cubicBezTo>
                  <a:lnTo>
                    <a:pt x="1405" y="2310"/>
                  </a:lnTo>
                  <a:cubicBezTo>
                    <a:pt x="1405" y="2286"/>
                    <a:pt x="1405" y="2262"/>
                    <a:pt x="1393" y="2238"/>
                  </a:cubicBezTo>
                  <a:lnTo>
                    <a:pt x="1298" y="2072"/>
                  </a:lnTo>
                  <a:cubicBezTo>
                    <a:pt x="1262" y="1965"/>
                    <a:pt x="1227" y="1869"/>
                    <a:pt x="1227" y="1750"/>
                  </a:cubicBezTo>
                  <a:lnTo>
                    <a:pt x="1227" y="1238"/>
                  </a:lnTo>
                  <a:cubicBezTo>
                    <a:pt x="1227" y="738"/>
                    <a:pt x="1631" y="333"/>
                    <a:pt x="2131" y="333"/>
                  </a:cubicBezTo>
                  <a:close/>
                  <a:moveTo>
                    <a:pt x="3227" y="4155"/>
                  </a:moveTo>
                  <a:lnTo>
                    <a:pt x="3227" y="4346"/>
                  </a:lnTo>
                  <a:cubicBezTo>
                    <a:pt x="3227" y="4405"/>
                    <a:pt x="3239" y="4465"/>
                    <a:pt x="3251" y="4513"/>
                  </a:cubicBezTo>
                  <a:lnTo>
                    <a:pt x="2667" y="4965"/>
                  </a:lnTo>
                  <a:lnTo>
                    <a:pt x="2096" y="4524"/>
                  </a:lnTo>
                  <a:cubicBezTo>
                    <a:pt x="2108" y="4489"/>
                    <a:pt x="2120" y="4429"/>
                    <a:pt x="2120" y="4370"/>
                  </a:cubicBezTo>
                  <a:lnTo>
                    <a:pt x="2120" y="4155"/>
                  </a:lnTo>
                  <a:cubicBezTo>
                    <a:pt x="2251" y="4215"/>
                    <a:pt x="2405" y="4251"/>
                    <a:pt x="2572" y="4251"/>
                  </a:cubicBezTo>
                  <a:lnTo>
                    <a:pt x="2667" y="4251"/>
                  </a:lnTo>
                  <a:cubicBezTo>
                    <a:pt x="2870" y="4251"/>
                    <a:pt x="3048" y="4215"/>
                    <a:pt x="3227" y="4155"/>
                  </a:cubicBezTo>
                  <a:close/>
                  <a:moveTo>
                    <a:pt x="2131" y="0"/>
                  </a:moveTo>
                  <a:cubicBezTo>
                    <a:pt x="1453" y="0"/>
                    <a:pt x="905" y="560"/>
                    <a:pt x="905" y="1238"/>
                  </a:cubicBezTo>
                  <a:lnTo>
                    <a:pt x="905" y="1750"/>
                  </a:lnTo>
                  <a:cubicBezTo>
                    <a:pt x="905" y="1905"/>
                    <a:pt x="941" y="2072"/>
                    <a:pt x="1024" y="2215"/>
                  </a:cubicBezTo>
                  <a:lnTo>
                    <a:pt x="1084" y="2358"/>
                  </a:lnTo>
                  <a:lnTo>
                    <a:pt x="1084" y="2619"/>
                  </a:lnTo>
                  <a:cubicBezTo>
                    <a:pt x="1084" y="3191"/>
                    <a:pt x="1358" y="3703"/>
                    <a:pt x="1798" y="3989"/>
                  </a:cubicBezTo>
                  <a:lnTo>
                    <a:pt x="1798" y="4358"/>
                  </a:lnTo>
                  <a:cubicBezTo>
                    <a:pt x="1798" y="4453"/>
                    <a:pt x="1739" y="4524"/>
                    <a:pt x="1655" y="4536"/>
                  </a:cubicBezTo>
                  <a:lnTo>
                    <a:pt x="631" y="4858"/>
                  </a:lnTo>
                  <a:cubicBezTo>
                    <a:pt x="262" y="4977"/>
                    <a:pt x="0" y="5298"/>
                    <a:pt x="0" y="5703"/>
                  </a:cubicBezTo>
                  <a:lnTo>
                    <a:pt x="0" y="6965"/>
                  </a:lnTo>
                  <a:cubicBezTo>
                    <a:pt x="0" y="7060"/>
                    <a:pt x="84" y="7132"/>
                    <a:pt x="167" y="7132"/>
                  </a:cubicBezTo>
                  <a:cubicBezTo>
                    <a:pt x="262" y="7132"/>
                    <a:pt x="334" y="7060"/>
                    <a:pt x="334" y="6965"/>
                  </a:cubicBezTo>
                  <a:lnTo>
                    <a:pt x="334" y="5703"/>
                  </a:lnTo>
                  <a:cubicBezTo>
                    <a:pt x="334" y="5465"/>
                    <a:pt x="500" y="5239"/>
                    <a:pt x="715" y="5179"/>
                  </a:cubicBezTo>
                  <a:lnTo>
                    <a:pt x="1750" y="4870"/>
                  </a:lnTo>
                  <a:cubicBezTo>
                    <a:pt x="1810" y="4858"/>
                    <a:pt x="1846" y="4822"/>
                    <a:pt x="1893" y="4798"/>
                  </a:cubicBezTo>
                  <a:lnTo>
                    <a:pt x="2465" y="5227"/>
                  </a:lnTo>
                  <a:cubicBezTo>
                    <a:pt x="2524" y="5275"/>
                    <a:pt x="2596" y="5298"/>
                    <a:pt x="2667" y="5298"/>
                  </a:cubicBezTo>
                  <a:cubicBezTo>
                    <a:pt x="2739" y="5298"/>
                    <a:pt x="2822" y="5275"/>
                    <a:pt x="2882" y="5227"/>
                  </a:cubicBezTo>
                  <a:lnTo>
                    <a:pt x="3441" y="4798"/>
                  </a:lnTo>
                  <a:cubicBezTo>
                    <a:pt x="3489" y="4822"/>
                    <a:pt x="3536" y="4858"/>
                    <a:pt x="3596" y="4870"/>
                  </a:cubicBezTo>
                  <a:lnTo>
                    <a:pt x="4620" y="5179"/>
                  </a:lnTo>
                  <a:cubicBezTo>
                    <a:pt x="4858" y="5251"/>
                    <a:pt x="5001" y="5465"/>
                    <a:pt x="5001" y="5703"/>
                  </a:cubicBezTo>
                  <a:lnTo>
                    <a:pt x="5001" y="6965"/>
                  </a:lnTo>
                  <a:cubicBezTo>
                    <a:pt x="5001" y="7060"/>
                    <a:pt x="5084" y="7132"/>
                    <a:pt x="5168" y="7132"/>
                  </a:cubicBezTo>
                  <a:cubicBezTo>
                    <a:pt x="5263" y="7132"/>
                    <a:pt x="5334" y="7060"/>
                    <a:pt x="5334" y="6965"/>
                  </a:cubicBezTo>
                  <a:lnTo>
                    <a:pt x="5334" y="5703"/>
                  </a:lnTo>
                  <a:cubicBezTo>
                    <a:pt x="5334" y="5322"/>
                    <a:pt x="5084" y="4977"/>
                    <a:pt x="4715" y="4870"/>
                  </a:cubicBezTo>
                  <a:lnTo>
                    <a:pt x="3679" y="4560"/>
                  </a:lnTo>
                  <a:cubicBezTo>
                    <a:pt x="3608" y="4524"/>
                    <a:pt x="3548" y="4453"/>
                    <a:pt x="3548" y="4382"/>
                  </a:cubicBezTo>
                  <a:lnTo>
                    <a:pt x="3548" y="4012"/>
                  </a:lnTo>
                  <a:cubicBezTo>
                    <a:pt x="3620" y="3965"/>
                    <a:pt x="3703" y="3905"/>
                    <a:pt x="3763" y="3846"/>
                  </a:cubicBezTo>
                  <a:cubicBezTo>
                    <a:pt x="4084" y="3548"/>
                    <a:pt x="4263" y="3120"/>
                    <a:pt x="4263" y="2679"/>
                  </a:cubicBezTo>
                  <a:lnTo>
                    <a:pt x="4263" y="2369"/>
                  </a:lnTo>
                  <a:lnTo>
                    <a:pt x="4322" y="2238"/>
                  </a:lnTo>
                  <a:cubicBezTo>
                    <a:pt x="4394" y="2084"/>
                    <a:pt x="4441" y="1917"/>
                    <a:pt x="4441" y="1762"/>
                  </a:cubicBezTo>
                  <a:lnTo>
                    <a:pt x="4441" y="167"/>
                  </a:lnTo>
                  <a:cubicBezTo>
                    <a:pt x="4441" y="83"/>
                    <a:pt x="4370" y="0"/>
                    <a:pt x="42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507;p63">
              <a:extLst>
                <a:ext uri="{FF2B5EF4-FFF2-40B4-BE49-F238E27FC236}">
                  <a16:creationId xmlns:a16="http://schemas.microsoft.com/office/drawing/2014/main" id="{C7B07687-02EB-4745-A8B4-C881FB0A742D}"/>
                </a:ext>
              </a:extLst>
            </p:cNvPr>
            <p:cNvSpPr/>
            <p:nvPr/>
          </p:nvSpPr>
          <p:spPr>
            <a:xfrm>
              <a:off x="6275585" y="2146083"/>
              <a:ext cx="10249" cy="50037"/>
            </a:xfrm>
            <a:custGeom>
              <a:avLst/>
              <a:gdLst/>
              <a:ahLst/>
              <a:cxnLst/>
              <a:rect l="l" t="t" r="r" b="b"/>
              <a:pathLst>
                <a:path w="322" h="157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405"/>
                  </a:lnTo>
                  <a:cubicBezTo>
                    <a:pt x="0" y="1500"/>
                    <a:pt x="72" y="1572"/>
                    <a:pt x="155" y="1572"/>
                  </a:cubicBezTo>
                  <a:cubicBezTo>
                    <a:pt x="251" y="1572"/>
                    <a:pt x="322" y="1500"/>
                    <a:pt x="322" y="1405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508;p63">
              <a:extLst>
                <a:ext uri="{FF2B5EF4-FFF2-40B4-BE49-F238E27FC236}">
                  <a16:creationId xmlns:a16="http://schemas.microsoft.com/office/drawing/2014/main" id="{4301348D-C7B2-475E-AB80-3B62E301CDA4}"/>
                </a:ext>
              </a:extLst>
            </p:cNvPr>
            <p:cNvSpPr/>
            <p:nvPr/>
          </p:nvSpPr>
          <p:spPr>
            <a:xfrm>
              <a:off x="6223671" y="2157446"/>
              <a:ext cx="10631" cy="38673"/>
            </a:xfrm>
            <a:custGeom>
              <a:avLst/>
              <a:gdLst/>
              <a:ahLst/>
              <a:cxnLst/>
              <a:rect l="l" t="t" r="r" b="b"/>
              <a:pathLst>
                <a:path w="334" h="1215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lnTo>
                    <a:pt x="0" y="1048"/>
                  </a:lnTo>
                  <a:cubicBezTo>
                    <a:pt x="0" y="1143"/>
                    <a:pt x="84" y="1215"/>
                    <a:pt x="167" y="1215"/>
                  </a:cubicBezTo>
                  <a:cubicBezTo>
                    <a:pt x="250" y="1215"/>
                    <a:pt x="334" y="1143"/>
                    <a:pt x="334" y="104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509;p63">
              <a:extLst>
                <a:ext uri="{FF2B5EF4-FFF2-40B4-BE49-F238E27FC236}">
                  <a16:creationId xmlns:a16="http://schemas.microsoft.com/office/drawing/2014/main" id="{A7CADCDF-BC43-43E9-8259-AB2EB6C8950E}"/>
                </a:ext>
              </a:extLst>
            </p:cNvPr>
            <p:cNvSpPr/>
            <p:nvPr/>
          </p:nvSpPr>
          <p:spPr>
            <a:xfrm>
              <a:off x="6326736" y="2157446"/>
              <a:ext cx="10281" cy="38673"/>
            </a:xfrm>
            <a:custGeom>
              <a:avLst/>
              <a:gdLst/>
              <a:ahLst/>
              <a:cxnLst/>
              <a:rect l="l" t="t" r="r" b="b"/>
              <a:pathLst>
                <a:path w="323" h="1215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048"/>
                  </a:lnTo>
                  <a:cubicBezTo>
                    <a:pt x="1" y="1143"/>
                    <a:pt x="72" y="1215"/>
                    <a:pt x="156" y="1215"/>
                  </a:cubicBezTo>
                  <a:cubicBezTo>
                    <a:pt x="251" y="1215"/>
                    <a:pt x="322" y="1143"/>
                    <a:pt x="322" y="104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510;p63">
              <a:extLst>
                <a:ext uri="{FF2B5EF4-FFF2-40B4-BE49-F238E27FC236}">
                  <a16:creationId xmlns:a16="http://schemas.microsoft.com/office/drawing/2014/main" id="{1E8B97FC-2D7E-4421-A614-1BF4933B61F2}"/>
                </a:ext>
              </a:extLst>
            </p:cNvPr>
            <p:cNvSpPr/>
            <p:nvPr/>
          </p:nvSpPr>
          <p:spPr>
            <a:xfrm>
              <a:off x="6264222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2" y="322"/>
                  </a:moveTo>
                  <a:cubicBezTo>
                    <a:pt x="619" y="322"/>
                    <a:pt x="715" y="417"/>
                    <a:pt x="715" y="524"/>
                  </a:cubicBezTo>
                  <a:cubicBezTo>
                    <a:pt x="715" y="619"/>
                    <a:pt x="619" y="715"/>
                    <a:pt x="512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12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798" y="0"/>
                    <a:pt x="5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511;p63">
              <a:extLst>
                <a:ext uri="{FF2B5EF4-FFF2-40B4-BE49-F238E27FC236}">
                  <a16:creationId xmlns:a16="http://schemas.microsoft.com/office/drawing/2014/main" id="{B40690B5-7920-43FD-BB48-5B744D878E78}"/>
                </a:ext>
              </a:extLst>
            </p:cNvPr>
            <p:cNvSpPr/>
            <p:nvPr/>
          </p:nvSpPr>
          <p:spPr>
            <a:xfrm>
              <a:off x="6155459" y="2299949"/>
              <a:ext cx="33358" cy="33008"/>
            </a:xfrm>
            <a:custGeom>
              <a:avLst/>
              <a:gdLst/>
              <a:ahLst/>
              <a:cxnLst/>
              <a:rect l="l" t="t" r="r" b="b"/>
              <a:pathLst>
                <a:path w="1048" h="1037" extrusionOk="0">
                  <a:moveTo>
                    <a:pt x="524" y="322"/>
                  </a:moveTo>
                  <a:cubicBezTo>
                    <a:pt x="631" y="322"/>
                    <a:pt x="715" y="417"/>
                    <a:pt x="715" y="524"/>
                  </a:cubicBezTo>
                  <a:cubicBezTo>
                    <a:pt x="715" y="619"/>
                    <a:pt x="631" y="715"/>
                    <a:pt x="524" y="715"/>
                  </a:cubicBezTo>
                  <a:cubicBezTo>
                    <a:pt x="417" y="715"/>
                    <a:pt x="334" y="619"/>
                    <a:pt x="334" y="524"/>
                  </a:cubicBezTo>
                  <a:cubicBezTo>
                    <a:pt x="334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810" y="1036"/>
                    <a:pt x="1048" y="798"/>
                    <a:pt x="1048" y="524"/>
                  </a:cubicBezTo>
                  <a:cubicBezTo>
                    <a:pt x="1048" y="238"/>
                    <a:pt x="810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512;p63">
              <a:extLst>
                <a:ext uri="{FF2B5EF4-FFF2-40B4-BE49-F238E27FC236}">
                  <a16:creationId xmlns:a16="http://schemas.microsoft.com/office/drawing/2014/main" id="{13547914-F7B0-4667-9261-4A3100B766FC}"/>
                </a:ext>
              </a:extLst>
            </p:cNvPr>
            <p:cNvSpPr/>
            <p:nvPr/>
          </p:nvSpPr>
          <p:spPr>
            <a:xfrm>
              <a:off x="6372221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24"/>
                  </a:cubicBezTo>
                  <a:cubicBezTo>
                    <a:pt x="715" y="619"/>
                    <a:pt x="620" y="715"/>
                    <a:pt x="513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810" y="0"/>
                    <a:pt x="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513;p63">
              <a:extLst>
                <a:ext uri="{FF2B5EF4-FFF2-40B4-BE49-F238E27FC236}">
                  <a16:creationId xmlns:a16="http://schemas.microsoft.com/office/drawing/2014/main" id="{C71DE9A3-C022-4938-9F4E-75B7CD5AC55C}"/>
                </a:ext>
              </a:extLst>
            </p:cNvPr>
            <p:cNvSpPr/>
            <p:nvPr/>
          </p:nvSpPr>
          <p:spPr>
            <a:xfrm>
              <a:off x="6185379" y="2208597"/>
              <a:ext cx="189134" cy="84763"/>
            </a:xfrm>
            <a:custGeom>
              <a:avLst/>
              <a:gdLst/>
              <a:ahLst/>
              <a:cxnLst/>
              <a:rect l="l" t="t" r="r" b="b"/>
              <a:pathLst>
                <a:path w="5942" h="2663" extrusionOk="0">
                  <a:moveTo>
                    <a:pt x="2977" y="1"/>
                  </a:moveTo>
                  <a:cubicBezTo>
                    <a:pt x="2894" y="1"/>
                    <a:pt x="2811" y="72"/>
                    <a:pt x="2811" y="156"/>
                  </a:cubicBezTo>
                  <a:lnTo>
                    <a:pt x="2811" y="715"/>
                  </a:lnTo>
                  <a:lnTo>
                    <a:pt x="1644" y="715"/>
                  </a:lnTo>
                  <a:cubicBezTo>
                    <a:pt x="1418" y="715"/>
                    <a:pt x="1191" y="810"/>
                    <a:pt x="1060" y="1013"/>
                  </a:cubicBezTo>
                  <a:lnTo>
                    <a:pt x="60" y="2394"/>
                  </a:lnTo>
                  <a:cubicBezTo>
                    <a:pt x="1" y="2465"/>
                    <a:pt x="25" y="2573"/>
                    <a:pt x="108" y="2632"/>
                  </a:cubicBezTo>
                  <a:cubicBezTo>
                    <a:pt x="133" y="2653"/>
                    <a:pt x="162" y="2662"/>
                    <a:pt x="193" y="2662"/>
                  </a:cubicBezTo>
                  <a:cubicBezTo>
                    <a:pt x="249" y="2662"/>
                    <a:pt x="307" y="2631"/>
                    <a:pt x="346" y="2584"/>
                  </a:cubicBezTo>
                  <a:lnTo>
                    <a:pt x="1334" y="1203"/>
                  </a:lnTo>
                  <a:cubicBezTo>
                    <a:pt x="1418" y="1096"/>
                    <a:pt x="1513" y="1049"/>
                    <a:pt x="1632" y="1049"/>
                  </a:cubicBezTo>
                  <a:lnTo>
                    <a:pt x="2811" y="1049"/>
                  </a:lnTo>
                  <a:lnTo>
                    <a:pt x="2811" y="2323"/>
                  </a:lnTo>
                  <a:cubicBezTo>
                    <a:pt x="2811" y="2406"/>
                    <a:pt x="2894" y="2477"/>
                    <a:pt x="2977" y="2477"/>
                  </a:cubicBezTo>
                  <a:cubicBezTo>
                    <a:pt x="3061" y="2477"/>
                    <a:pt x="3144" y="2406"/>
                    <a:pt x="3144" y="2323"/>
                  </a:cubicBezTo>
                  <a:lnTo>
                    <a:pt x="3144" y="1049"/>
                  </a:lnTo>
                  <a:lnTo>
                    <a:pt x="4323" y="1049"/>
                  </a:lnTo>
                  <a:cubicBezTo>
                    <a:pt x="4430" y="1049"/>
                    <a:pt x="4549" y="1108"/>
                    <a:pt x="4620" y="1203"/>
                  </a:cubicBezTo>
                  <a:lnTo>
                    <a:pt x="5609" y="2584"/>
                  </a:lnTo>
                  <a:cubicBezTo>
                    <a:pt x="5644" y="2632"/>
                    <a:pt x="5704" y="2656"/>
                    <a:pt x="5752" y="2656"/>
                  </a:cubicBezTo>
                  <a:cubicBezTo>
                    <a:pt x="5775" y="2656"/>
                    <a:pt x="5823" y="2644"/>
                    <a:pt x="5847" y="2632"/>
                  </a:cubicBezTo>
                  <a:cubicBezTo>
                    <a:pt x="5930" y="2573"/>
                    <a:pt x="5942" y="2465"/>
                    <a:pt x="5882" y="2394"/>
                  </a:cubicBezTo>
                  <a:lnTo>
                    <a:pt x="4882" y="1013"/>
                  </a:lnTo>
                  <a:cubicBezTo>
                    <a:pt x="4751" y="834"/>
                    <a:pt x="4537" y="715"/>
                    <a:pt x="4299" y="715"/>
                  </a:cubicBezTo>
                  <a:lnTo>
                    <a:pt x="3144" y="715"/>
                  </a:lnTo>
                  <a:lnTo>
                    <a:pt x="3144" y="156"/>
                  </a:lnTo>
                  <a:cubicBezTo>
                    <a:pt x="3144" y="72"/>
                    <a:pt x="3073" y="1"/>
                    <a:pt x="2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514;p63">
              <a:extLst>
                <a:ext uri="{FF2B5EF4-FFF2-40B4-BE49-F238E27FC236}">
                  <a16:creationId xmlns:a16="http://schemas.microsoft.com/office/drawing/2014/main" id="{32A32E39-C958-4E90-A179-73352C92A475}"/>
                </a:ext>
              </a:extLst>
            </p:cNvPr>
            <p:cNvSpPr/>
            <p:nvPr/>
          </p:nvSpPr>
          <p:spPr>
            <a:xfrm>
              <a:off x="6246397" y="2010773"/>
              <a:ext cx="69007" cy="25814"/>
            </a:xfrm>
            <a:custGeom>
              <a:avLst/>
              <a:gdLst/>
              <a:ahLst/>
              <a:cxnLst/>
              <a:rect l="l" t="t" r="r" b="b"/>
              <a:pathLst>
                <a:path w="2168" h="811" extrusionOk="0">
                  <a:moveTo>
                    <a:pt x="951" y="1"/>
                  </a:moveTo>
                  <a:cubicBezTo>
                    <a:pt x="505" y="1"/>
                    <a:pt x="146" y="113"/>
                    <a:pt x="120" y="120"/>
                  </a:cubicBezTo>
                  <a:cubicBezTo>
                    <a:pt x="48" y="156"/>
                    <a:pt x="1" y="215"/>
                    <a:pt x="1" y="287"/>
                  </a:cubicBezTo>
                  <a:lnTo>
                    <a:pt x="1" y="644"/>
                  </a:lnTo>
                  <a:cubicBezTo>
                    <a:pt x="1" y="739"/>
                    <a:pt x="84" y="810"/>
                    <a:pt x="167" y="810"/>
                  </a:cubicBezTo>
                  <a:cubicBezTo>
                    <a:pt x="263" y="810"/>
                    <a:pt x="334" y="739"/>
                    <a:pt x="334" y="644"/>
                  </a:cubicBezTo>
                  <a:lnTo>
                    <a:pt x="334" y="406"/>
                  </a:lnTo>
                  <a:cubicBezTo>
                    <a:pt x="467" y="372"/>
                    <a:pt x="695" y="329"/>
                    <a:pt x="951" y="329"/>
                  </a:cubicBezTo>
                  <a:cubicBezTo>
                    <a:pt x="1246" y="329"/>
                    <a:pt x="1578" y="387"/>
                    <a:pt x="1846" y="584"/>
                  </a:cubicBezTo>
                  <a:cubicBezTo>
                    <a:pt x="1882" y="610"/>
                    <a:pt x="1920" y="622"/>
                    <a:pt x="1957" y="622"/>
                  </a:cubicBezTo>
                  <a:cubicBezTo>
                    <a:pt x="2005" y="622"/>
                    <a:pt x="2050" y="601"/>
                    <a:pt x="2084" y="560"/>
                  </a:cubicBezTo>
                  <a:cubicBezTo>
                    <a:pt x="2168" y="501"/>
                    <a:pt x="2132" y="394"/>
                    <a:pt x="2072" y="334"/>
                  </a:cubicBezTo>
                  <a:cubicBezTo>
                    <a:pt x="1727" y="74"/>
                    <a:pt x="1311" y="1"/>
                    <a:pt x="9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901;p59">
            <a:extLst>
              <a:ext uri="{FF2B5EF4-FFF2-40B4-BE49-F238E27FC236}">
                <a16:creationId xmlns:a16="http://schemas.microsoft.com/office/drawing/2014/main" id="{EC8A8B64-38DD-476D-8F77-EC48422C7E05}"/>
              </a:ext>
            </a:extLst>
          </p:cNvPr>
          <p:cNvGrpSpPr/>
          <p:nvPr/>
        </p:nvGrpSpPr>
        <p:grpSpPr>
          <a:xfrm>
            <a:off x="4281040" y="1526814"/>
            <a:ext cx="591908" cy="573501"/>
            <a:chOff x="2185128" y="2427549"/>
            <a:chExt cx="382758" cy="356595"/>
          </a:xfrm>
          <a:solidFill>
            <a:schemeClr val="tx2"/>
          </a:solidFill>
        </p:grpSpPr>
        <p:sp>
          <p:nvSpPr>
            <p:cNvPr id="50" name="Google Shape;10902;p59">
              <a:extLst>
                <a:ext uri="{FF2B5EF4-FFF2-40B4-BE49-F238E27FC236}">
                  <a16:creationId xmlns:a16="http://schemas.microsoft.com/office/drawing/2014/main" id="{31EC7A0E-AB94-4C4A-9C87-2DC8B346752F}"/>
                </a:ext>
              </a:extLst>
            </p:cNvPr>
            <p:cNvSpPr/>
            <p:nvPr/>
          </p:nvSpPr>
          <p:spPr>
            <a:xfrm>
              <a:off x="2313584" y="2612467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903;p59">
              <a:extLst>
                <a:ext uri="{FF2B5EF4-FFF2-40B4-BE49-F238E27FC236}">
                  <a16:creationId xmlns:a16="http://schemas.microsoft.com/office/drawing/2014/main" id="{A1C6E44D-0776-453B-A182-8FA15482CA1B}"/>
                </a:ext>
              </a:extLst>
            </p:cNvPr>
            <p:cNvSpPr/>
            <p:nvPr/>
          </p:nvSpPr>
          <p:spPr>
            <a:xfrm>
              <a:off x="2311706" y="2427549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904;p59">
              <a:extLst>
                <a:ext uri="{FF2B5EF4-FFF2-40B4-BE49-F238E27FC236}">
                  <a16:creationId xmlns:a16="http://schemas.microsoft.com/office/drawing/2014/main" id="{1004B8DB-E02D-492F-BBCD-B27FF6461E6D}"/>
                </a:ext>
              </a:extLst>
            </p:cNvPr>
            <p:cNvSpPr/>
            <p:nvPr/>
          </p:nvSpPr>
          <p:spPr>
            <a:xfrm>
              <a:off x="2438252" y="2611703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905;p59">
              <a:extLst>
                <a:ext uri="{FF2B5EF4-FFF2-40B4-BE49-F238E27FC236}">
                  <a16:creationId xmlns:a16="http://schemas.microsoft.com/office/drawing/2014/main" id="{33B3F5AB-4FD3-481B-B6E6-C36C7BB37DFE}"/>
                </a:ext>
              </a:extLst>
            </p:cNvPr>
            <p:cNvSpPr/>
            <p:nvPr/>
          </p:nvSpPr>
          <p:spPr>
            <a:xfrm>
              <a:off x="2185128" y="2611703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13504;p63">
            <a:extLst>
              <a:ext uri="{FF2B5EF4-FFF2-40B4-BE49-F238E27FC236}">
                <a16:creationId xmlns:a16="http://schemas.microsoft.com/office/drawing/2014/main" id="{001430C1-1E66-4B5A-8D47-54906BF98323}"/>
              </a:ext>
            </a:extLst>
          </p:cNvPr>
          <p:cNvSpPr/>
          <p:nvPr/>
        </p:nvSpPr>
        <p:spPr>
          <a:xfrm>
            <a:off x="6889540" y="1599266"/>
            <a:ext cx="516254" cy="508882"/>
          </a:xfrm>
          <a:custGeom>
            <a:avLst/>
            <a:gdLst/>
            <a:ahLst/>
            <a:cxnLst/>
            <a:rect l="l" t="t" r="r" b="b"/>
            <a:pathLst>
              <a:path w="11133" h="11134" extrusionOk="0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107564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330</Words>
  <Application>Microsoft Office PowerPoint</Application>
  <PresentationFormat>Presentación en pantalla (16:9)</PresentationFormat>
  <Paragraphs>109</Paragraphs>
  <Slides>13</Slides>
  <Notes>13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Fira Sans Condensed Light</vt:lpstr>
      <vt:lpstr>Josefin Slab</vt:lpstr>
      <vt:lpstr>Arial</vt:lpstr>
      <vt:lpstr>Fira Sans Condensed</vt:lpstr>
      <vt:lpstr>Rajdhani</vt:lpstr>
      <vt:lpstr>Anton</vt:lpstr>
      <vt:lpstr>Advent Pro Light</vt:lpstr>
      <vt:lpstr>Ai Tech Agency by Slidesgo</vt:lpstr>
      <vt:lpstr>iRate</vt:lpstr>
      <vt:lpstr>DESCRIPCIÓN DEL PROBLEMA</vt:lpstr>
      <vt:lpstr>EXPLICACIÓN DEL ALGORITMO</vt:lpstr>
      <vt:lpstr>DESCRIPCIÓN DEL PROBLEMA</vt:lpstr>
      <vt:lpstr>HERRAMIENTAS UTILIZADAS</vt:lpstr>
      <vt:lpstr>BASE DE DATOS</vt:lpstr>
      <vt:lpstr>DESCRIPCIÓN DE LA APLICACIÓN</vt:lpstr>
      <vt:lpstr>EXPLICACIÓN DEL ALGORITMO</vt:lpstr>
      <vt:lpstr>ANÁLISIS DE RESULTADOS</vt:lpstr>
      <vt:lpstr>ANÁLISIS CRÍTICO</vt:lpstr>
      <vt:lpstr>LÍNEAS DE FUTURO</vt:lpstr>
      <vt:lpstr>LECCIONES APRENDIDAS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iRate</dc:title>
  <dc:creator>remej</dc:creator>
  <cp:lastModifiedBy>remejs72@gmail.com</cp:lastModifiedBy>
  <cp:revision>28</cp:revision>
  <dcterms:modified xsi:type="dcterms:W3CDTF">2020-12-08T10:11:39Z</dcterms:modified>
</cp:coreProperties>
</file>